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Roboto"/>
      <p:regular r:id="rId21"/>
      <p:bold r:id="rId22"/>
      <p:italic r:id="rId23"/>
      <p:boldItalic r:id="rId24"/>
    </p:embeddedFont>
    <p:embeddedFont>
      <p:font typeface="Gill Sans"/>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grU5BxRvjyuEZGcsZvyex3iL7Y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GillSans-bold.fntdata"/><Relationship Id="rId25" Type="http://schemas.openxmlformats.org/officeDocument/2006/relationships/font" Target="fonts/GillSans-regular.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1" name="Shape 11"/>
        <p:cNvGrpSpPr/>
        <p:nvPr/>
      </p:nvGrpSpPr>
      <p:grpSpPr>
        <a:xfrm>
          <a:off x="0" y="0"/>
          <a:ext cx="0" cy="0"/>
          <a:chOff x="0" y="0"/>
          <a:chExt cx="0" cy="0"/>
        </a:xfrm>
      </p:grpSpPr>
      <p:sp>
        <p:nvSpPr>
          <p:cNvPr id="12" name="Google Shape;12;p18"/>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4" name="Google Shape;14;p1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26"/>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6"/>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6"/>
          <p:cNvSpPr/>
          <p:nvPr>
            <p:ph idx="2" type="pic"/>
          </p:nvPr>
        </p:nvSpPr>
        <p:spPr>
          <a:xfrm>
            <a:off x="6095999" y="0"/>
            <a:ext cx="6102097" cy="6858000"/>
          </a:xfrm>
          <a:prstGeom prst="rect">
            <a:avLst/>
          </a:prstGeom>
          <a:solidFill>
            <a:srgbClr val="BFBFBF"/>
          </a:solidFill>
          <a:ln>
            <a:noFill/>
          </a:ln>
        </p:spPr>
      </p:sp>
      <p:sp>
        <p:nvSpPr>
          <p:cNvPr id="78" name="Google Shape;78;p26"/>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9" name="Google Shape;79;p2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6"/>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2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5" name="Google Shape;85;p2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7"/>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28"/>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1" name="Google Shape;91;p2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8"/>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6" name="Google Shape;26;p1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9"/>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2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33" name="Shape 33"/>
        <p:cNvGrpSpPr/>
        <p:nvPr/>
      </p:nvGrpSpPr>
      <p:grpSpPr>
        <a:xfrm>
          <a:off x="0" y="0"/>
          <a:ext cx="0" cy="0"/>
          <a:chOff x="0" y="0"/>
          <a:chExt cx="0" cy="0"/>
        </a:xfrm>
      </p:grpSpPr>
      <p:sp>
        <p:nvSpPr>
          <p:cNvPr id="34" name="Google Shape;34;p17"/>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36" name="Google Shape;36;p1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39" name="Shape 39"/>
        <p:cNvGrpSpPr/>
        <p:nvPr/>
      </p:nvGrpSpPr>
      <p:grpSpPr>
        <a:xfrm>
          <a:off x="0" y="0"/>
          <a:ext cx="0" cy="0"/>
          <a:chOff x="0" y="0"/>
          <a:chExt cx="0" cy="0"/>
        </a:xfrm>
      </p:grpSpPr>
      <p:sp>
        <p:nvSpPr>
          <p:cNvPr id="40" name="Google Shape;40;p21"/>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1"/>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42" name="Google Shape;42;p2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2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8" name="Google Shape;48;p22"/>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9" name="Google Shape;49;p2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23"/>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4" name="Google Shape;54;p23"/>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5" name="Google Shape;55;p23"/>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6" name="Google Shape;56;p23"/>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7" name="Google Shape;57;p2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
        <p:nvSpPr>
          <p:cNvPr id="60" name="Google Shape;60;p2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2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4"/>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25"/>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5"/>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5"/>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70" name="Google Shape;70;p25"/>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1" name="Google Shape;71;p2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5"/>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8" name="Google Shape;8;p1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9" name="Google Shape;9;p1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10" name="Google Shape;10;p16"/>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 name="Shape 17"/>
        <p:cNvGrpSpPr/>
        <p:nvPr/>
      </p:nvGrpSpPr>
      <p:grpSpPr>
        <a:xfrm>
          <a:off x="0" y="0"/>
          <a:ext cx="0" cy="0"/>
          <a:chOff x="0" y="0"/>
          <a:chExt cx="0" cy="0"/>
        </a:xfrm>
      </p:grpSpPr>
      <p:sp>
        <p:nvSpPr>
          <p:cNvPr id="18" name="Google Shape;18;p1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15"/>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20" name="Google Shape;20;p1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21" name="Google Shape;21;p1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22" name="Google Shape;22;p15"/>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26.gif"/><Relationship Id="rId5" Type="http://schemas.openxmlformats.org/officeDocument/2006/relationships/image" Target="../media/image9.gif"/><Relationship Id="rId6" Type="http://schemas.openxmlformats.org/officeDocument/2006/relationships/image" Target="../media/image21.gif"/><Relationship Id="rId7" Type="http://schemas.openxmlformats.org/officeDocument/2006/relationships/image" Target="../media/image2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hyperlink" Target="https://www.zenadrone.com/military-industr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800"/>
              <a:buFont typeface="Gill Sans"/>
              <a:buNone/>
            </a:pPr>
            <a:r>
              <a:t/>
            </a:r>
            <a:endParaRPr/>
          </a:p>
        </p:txBody>
      </p:sp>
      <p:pic>
        <p:nvPicPr>
          <p:cNvPr id="99" name="Google Shape;99;p1"/>
          <p:cNvPicPr preferRelativeResize="0"/>
          <p:nvPr/>
        </p:nvPicPr>
        <p:blipFill rotWithShape="1">
          <a:blip r:embed="rId3">
            <a:alphaModFix/>
          </a:blip>
          <a:srcRect b="0" l="0" r="0" t="0"/>
          <a:stretch/>
        </p:blipFill>
        <p:spPr>
          <a:xfrm>
            <a:off x="1" y="-1"/>
            <a:ext cx="12434310" cy="6858001"/>
          </a:xfrm>
          <a:prstGeom prst="rect">
            <a:avLst/>
          </a:prstGeom>
          <a:noFill/>
          <a:ln>
            <a:noFill/>
          </a:ln>
        </p:spPr>
      </p:pic>
      <p:sp>
        <p:nvSpPr>
          <p:cNvPr id="100" name="Google Shape;100;p1"/>
          <p:cNvSpPr txBox="1"/>
          <p:nvPr>
            <p:ph idx="1" type="subTitle"/>
          </p:nvPr>
        </p:nvSpPr>
        <p:spPr>
          <a:xfrm>
            <a:off x="991181" y="670350"/>
            <a:ext cx="8142000" cy="1200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6000"/>
              <a:buNone/>
            </a:pPr>
            <a:r>
              <a:rPr b="1" lang="en-US" sz="6000">
                <a:solidFill>
                  <a:schemeClr val="lt1"/>
                </a:solidFill>
              </a:rPr>
              <a:t>DEFENCE DRONE</a:t>
            </a:r>
            <a:endParaRPr b="1" sz="6000">
              <a:solidFill>
                <a:schemeClr val="lt1"/>
              </a:solidFill>
            </a:endParaRPr>
          </a:p>
        </p:txBody>
      </p:sp>
      <p:sp>
        <p:nvSpPr>
          <p:cNvPr id="101" name="Google Shape;101;p1"/>
          <p:cNvSpPr/>
          <p:nvPr/>
        </p:nvSpPr>
        <p:spPr>
          <a:xfrm>
            <a:off x="8826200" y="5512875"/>
            <a:ext cx="3697500" cy="164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Roboto"/>
                <a:ea typeface="Roboto"/>
                <a:cs typeface="Roboto"/>
                <a:sym typeface="Roboto"/>
              </a:rPr>
              <a:t>ASSIGNMENT FOR</a:t>
            </a:r>
            <a:endParaRPr b="1" i="0" sz="180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Roboto"/>
                <a:ea typeface="Roboto"/>
                <a:cs typeface="Roboto"/>
                <a:sym typeface="Roboto"/>
              </a:rPr>
              <a:t>Expert:   SABYASACHI B</a:t>
            </a:r>
            <a:endParaRPr b="1" i="0" sz="180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lt1"/>
                </a:solidFill>
                <a:latin typeface="Gill Sans"/>
                <a:ea typeface="Gill Sans"/>
                <a:cs typeface="Gill Sans"/>
                <a:sym typeface="Gill Sans"/>
              </a:rPr>
            </a:br>
            <a:endParaRPr b="0" i="0" sz="1800" u="none" cap="none" strike="noStrike">
              <a:solidFill>
                <a:schemeClr val="lt1"/>
              </a:solidFill>
              <a:latin typeface="Gill Sans"/>
              <a:ea typeface="Gill Sans"/>
              <a:cs typeface="Gill Sans"/>
              <a:sym typeface="Gill Sans"/>
            </a:endParaRPr>
          </a:p>
        </p:txBody>
      </p:sp>
      <p:sp>
        <p:nvSpPr>
          <p:cNvPr id="102" name="Google Shape;102;p1"/>
          <p:cNvSpPr/>
          <p:nvPr/>
        </p:nvSpPr>
        <p:spPr>
          <a:xfrm>
            <a:off x="7674950" y="4366284"/>
            <a:ext cx="4842300" cy="841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Twentieth Century"/>
                <a:ea typeface="Twentieth Century"/>
                <a:cs typeface="Twentieth Century"/>
                <a:sym typeface="Twentieth Century"/>
              </a:rPr>
              <a:t>GUIDED BY</a:t>
            </a:r>
            <a:endParaRPr b="0" i="0" sz="1800" u="none" cap="none" strike="noStrike">
              <a:solidFill>
                <a:schemeClr val="lt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Twentieth Century"/>
                <a:ea typeface="Twentieth Century"/>
                <a:cs typeface="Twentieth Century"/>
                <a:sym typeface="Twentieth Century"/>
              </a:rPr>
              <a:t>  MOHAMMAD TAHIR MIRJI</a:t>
            </a:r>
            <a:endParaRPr b="0" i="0" sz="1800" u="none" cap="none" strike="noStrike">
              <a:solidFill>
                <a:schemeClr val="lt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Twentieth Century"/>
                <a:ea typeface="Twentieth Century"/>
                <a:cs typeface="Twentieth Century"/>
                <a:sym typeface="Twentieth Century"/>
              </a:rPr>
              <a:t>L2 KTC Hubli </a:t>
            </a:r>
            <a:br>
              <a:rPr b="1" i="0" lang="en-US" sz="1800" u="none" cap="none" strike="noStrike">
                <a:solidFill>
                  <a:srgbClr val="FFFFFF"/>
                </a:solidFill>
                <a:latin typeface="Twentieth Century"/>
                <a:ea typeface="Twentieth Century"/>
                <a:cs typeface="Twentieth Century"/>
                <a:sym typeface="Twentieth Century"/>
              </a:rPr>
            </a:br>
            <a:br>
              <a:rPr b="1" i="0" lang="en-US" sz="1800" u="none" cap="none" strike="noStrike">
                <a:solidFill>
                  <a:srgbClr val="FFFFFF"/>
                </a:solidFill>
                <a:latin typeface="Twentieth Century"/>
                <a:ea typeface="Twentieth Century"/>
                <a:cs typeface="Twentieth Century"/>
                <a:sym typeface="Twentieth Century"/>
              </a:rPr>
            </a:br>
            <a:endParaRPr b="0" i="0" sz="180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lt1"/>
                </a:solidFill>
                <a:latin typeface="Gill Sans"/>
                <a:ea typeface="Gill Sans"/>
                <a:cs typeface="Gill Sans"/>
                <a:sym typeface="Gill Sans"/>
              </a:rPr>
            </a:br>
            <a:endParaRPr b="0" i="0" sz="1800" u="none" cap="none" strike="noStrike">
              <a:solidFill>
                <a:schemeClr val="lt1"/>
              </a:solidFill>
              <a:latin typeface="Gill Sans"/>
              <a:ea typeface="Gill Sans"/>
              <a:cs typeface="Gill Sans"/>
              <a:sym typeface="Gill Sans"/>
            </a:endParaRPr>
          </a:p>
        </p:txBody>
      </p:sp>
      <p:sp>
        <p:nvSpPr>
          <p:cNvPr id="103" name="Google Shape;103;p1"/>
          <p:cNvSpPr/>
          <p:nvPr/>
        </p:nvSpPr>
        <p:spPr>
          <a:xfrm>
            <a:off x="8826200" y="1425225"/>
            <a:ext cx="2539800" cy="2607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t/>
            </a:r>
            <a:endParaRPr b="1" i="0" sz="2000" u="none" cap="none" strike="noStrike">
              <a:solidFill>
                <a:srgbClr val="FFFFFF"/>
              </a:solidFill>
              <a:latin typeface="Twentieth Century"/>
              <a:ea typeface="Twentieth Century"/>
              <a:cs typeface="Twentieth Century"/>
              <a:sym typeface="Twentieth Century"/>
            </a:endParaRPr>
          </a:p>
          <a:p>
            <a:pPr indent="0" lvl="0" marL="0" marR="0" rtl="0" algn="just">
              <a:lnSpc>
                <a:spcPct val="100000"/>
              </a:lnSpc>
              <a:spcBef>
                <a:spcPts val="0"/>
              </a:spcBef>
              <a:spcAft>
                <a:spcPts val="0"/>
              </a:spcAft>
              <a:buClr>
                <a:srgbClr val="000000"/>
              </a:buClr>
              <a:buSzPts val="1800"/>
              <a:buFont typeface="Arial"/>
              <a:buNone/>
            </a:pPr>
            <a:r>
              <a:rPr b="1" i="0" lang="en-US" sz="2000" u="none" cap="none" strike="noStrike">
                <a:solidFill>
                  <a:srgbClr val="FFFFFF"/>
                </a:solidFill>
                <a:latin typeface="Twentieth Century"/>
                <a:ea typeface="Twentieth Century"/>
                <a:cs typeface="Twentieth Century"/>
                <a:sym typeface="Twentieth Century"/>
              </a:rPr>
              <a:t>BY KTC HUBLI</a:t>
            </a:r>
            <a:endParaRPr b="1" i="0" sz="2000" u="none" cap="none" strike="noStrike">
              <a:solidFill>
                <a:srgbClr val="FFFFFF"/>
              </a:solidFill>
              <a:latin typeface="Twentieth Century"/>
              <a:ea typeface="Twentieth Century"/>
              <a:cs typeface="Twentieth Century"/>
              <a:sym typeface="Twentieth Century"/>
            </a:endParaRPr>
          </a:p>
          <a:p>
            <a:pPr indent="0" lvl="0" marL="0" marR="0" rtl="0" algn="just">
              <a:lnSpc>
                <a:spcPct val="100000"/>
              </a:lnSpc>
              <a:spcBef>
                <a:spcPts val="0"/>
              </a:spcBef>
              <a:spcAft>
                <a:spcPts val="0"/>
              </a:spcAft>
              <a:buClr>
                <a:srgbClr val="000000"/>
              </a:buClr>
              <a:buSzPts val="1800"/>
              <a:buFont typeface="Arial"/>
              <a:buNone/>
            </a:pPr>
            <a:r>
              <a:rPr b="1" i="0" lang="en-US" sz="2000" u="none" cap="none" strike="noStrike">
                <a:solidFill>
                  <a:srgbClr val="FFFFFF"/>
                </a:solidFill>
                <a:latin typeface="Twentieth Century"/>
                <a:ea typeface="Twentieth Century"/>
                <a:cs typeface="Twentieth Century"/>
                <a:sym typeface="Twentieth Century"/>
              </a:rPr>
              <a:t> Group 4:</a:t>
            </a:r>
            <a:endParaRPr b="1" i="0" sz="2000" u="none" cap="none" strike="noStrike">
              <a:solidFill>
                <a:schemeClr val="lt1"/>
              </a:solidFill>
              <a:latin typeface="Gill Sans"/>
              <a:ea typeface="Gill Sans"/>
              <a:cs typeface="Gill Sans"/>
              <a:sym typeface="Gill Sans"/>
            </a:endParaRPr>
          </a:p>
          <a:p>
            <a:pPr indent="-127000" lvl="0" marL="0" marR="0" rtl="0" algn="just">
              <a:lnSpc>
                <a:spcPct val="100000"/>
              </a:lnSpc>
              <a:spcBef>
                <a:spcPts val="1000"/>
              </a:spcBef>
              <a:spcAft>
                <a:spcPts val="0"/>
              </a:spcAft>
              <a:buClr>
                <a:srgbClr val="FFFFFF"/>
              </a:buClr>
              <a:buSzPts val="2000"/>
              <a:buFont typeface="Gill Sans"/>
              <a:buAutoNum type="arabicPeriod"/>
            </a:pPr>
            <a:r>
              <a:rPr b="1" i="0" lang="en-US" sz="2000" u="none" cap="none" strike="noStrike">
                <a:solidFill>
                  <a:srgbClr val="FFFFFF"/>
                </a:solidFill>
                <a:latin typeface="Twentieth Century"/>
                <a:ea typeface="Twentieth Century"/>
                <a:cs typeface="Twentieth Century"/>
                <a:sym typeface="Twentieth Century"/>
              </a:rPr>
              <a:t>Harish H K</a:t>
            </a:r>
            <a:endParaRPr b="1" i="0" sz="2000" u="none" cap="none" strike="noStrike">
              <a:solidFill>
                <a:srgbClr val="FFFFFF"/>
              </a:solidFill>
              <a:latin typeface="Arial"/>
              <a:ea typeface="Arial"/>
              <a:cs typeface="Arial"/>
              <a:sym typeface="Arial"/>
            </a:endParaRPr>
          </a:p>
          <a:p>
            <a:pPr indent="-127000" lvl="0" marL="0" marR="0" rtl="0" algn="just">
              <a:lnSpc>
                <a:spcPct val="100000"/>
              </a:lnSpc>
              <a:spcBef>
                <a:spcPts val="0"/>
              </a:spcBef>
              <a:spcAft>
                <a:spcPts val="0"/>
              </a:spcAft>
              <a:buClr>
                <a:srgbClr val="FFFFFF"/>
              </a:buClr>
              <a:buSzPts val="2000"/>
              <a:buFont typeface="Gill Sans"/>
              <a:buAutoNum type="arabicPeriod"/>
            </a:pPr>
            <a:r>
              <a:rPr b="1" i="0" lang="en-US" sz="2000" u="none" cap="none" strike="noStrike">
                <a:solidFill>
                  <a:srgbClr val="FFFFFF"/>
                </a:solidFill>
                <a:latin typeface="Twentieth Century"/>
                <a:ea typeface="Twentieth Century"/>
                <a:cs typeface="Twentieth Century"/>
                <a:sym typeface="Twentieth Century"/>
              </a:rPr>
              <a:t>Supriya M K</a:t>
            </a:r>
            <a:endParaRPr b="1" i="0" sz="2000" u="none" cap="none" strike="noStrike">
              <a:solidFill>
                <a:srgbClr val="FFFFFF"/>
              </a:solidFill>
              <a:latin typeface="Arial"/>
              <a:ea typeface="Arial"/>
              <a:cs typeface="Arial"/>
              <a:sym typeface="Arial"/>
            </a:endParaRPr>
          </a:p>
          <a:p>
            <a:pPr indent="-127000" lvl="0" marL="0" marR="0" rtl="0" algn="just">
              <a:lnSpc>
                <a:spcPct val="100000"/>
              </a:lnSpc>
              <a:spcBef>
                <a:spcPts val="0"/>
              </a:spcBef>
              <a:spcAft>
                <a:spcPts val="0"/>
              </a:spcAft>
              <a:buClr>
                <a:srgbClr val="FFFFFF"/>
              </a:buClr>
              <a:buSzPts val="2000"/>
              <a:buFont typeface="Gill Sans"/>
              <a:buAutoNum type="arabicPeriod"/>
            </a:pPr>
            <a:r>
              <a:rPr b="1" i="0" lang="en-US" sz="2000" u="none" cap="none" strike="noStrike">
                <a:solidFill>
                  <a:srgbClr val="FFFFFF"/>
                </a:solidFill>
                <a:latin typeface="Twentieth Century"/>
                <a:ea typeface="Twentieth Century"/>
                <a:cs typeface="Twentieth Century"/>
                <a:sym typeface="Twentieth Century"/>
              </a:rPr>
              <a:t>G</a:t>
            </a:r>
            <a:r>
              <a:rPr b="1" lang="en-US" sz="2000">
                <a:solidFill>
                  <a:srgbClr val="FFFFFF"/>
                </a:solidFill>
                <a:latin typeface="Twentieth Century"/>
                <a:ea typeface="Twentieth Century"/>
                <a:cs typeface="Twentieth Century"/>
                <a:sym typeface="Twentieth Century"/>
              </a:rPr>
              <a:t>o</a:t>
            </a:r>
            <a:r>
              <a:rPr b="1" i="0" lang="en-US" sz="2000" u="none" cap="none" strike="noStrike">
                <a:solidFill>
                  <a:srgbClr val="FFFFFF"/>
                </a:solidFill>
                <a:latin typeface="Twentieth Century"/>
                <a:ea typeface="Twentieth Century"/>
                <a:cs typeface="Twentieth Century"/>
                <a:sym typeface="Twentieth Century"/>
              </a:rPr>
              <a:t>urav P</a:t>
            </a:r>
            <a:endParaRPr/>
          </a:p>
          <a:p>
            <a:pPr indent="-127000" lvl="0" marL="0" marR="0" rtl="0" algn="just">
              <a:lnSpc>
                <a:spcPct val="100000"/>
              </a:lnSpc>
              <a:spcBef>
                <a:spcPts val="0"/>
              </a:spcBef>
              <a:spcAft>
                <a:spcPts val="0"/>
              </a:spcAft>
              <a:buClr>
                <a:srgbClr val="FFFFFF"/>
              </a:buClr>
              <a:buSzPts val="2000"/>
              <a:buFont typeface="Gill Sans"/>
              <a:buAutoNum type="arabicPeriod"/>
            </a:pPr>
            <a:r>
              <a:rPr b="1" i="0" lang="en-US" sz="2000" u="none" cap="none" strike="noStrike">
                <a:solidFill>
                  <a:srgbClr val="FFFFFF"/>
                </a:solidFill>
                <a:latin typeface="Twentieth Century"/>
                <a:ea typeface="Twentieth Century"/>
                <a:cs typeface="Twentieth Century"/>
                <a:sym typeface="Twentieth Century"/>
              </a:rPr>
              <a:t>Kiran</a:t>
            </a:r>
            <a:endParaRPr b="1" i="0" sz="2000" u="none" cap="none" strike="noStrike">
              <a:solidFill>
                <a:srgbClr val="FFFFFF"/>
              </a:solidFill>
              <a:latin typeface="Twentieth Century"/>
              <a:ea typeface="Twentieth Century"/>
              <a:cs typeface="Twentieth Century"/>
              <a:sym typeface="Twentieth Century"/>
            </a:endParaRPr>
          </a:p>
          <a:p>
            <a:pPr indent="-127000" lvl="0" marL="0" marR="0" rtl="0" algn="just">
              <a:lnSpc>
                <a:spcPct val="100000"/>
              </a:lnSpc>
              <a:spcBef>
                <a:spcPts val="0"/>
              </a:spcBef>
              <a:spcAft>
                <a:spcPts val="0"/>
              </a:spcAft>
              <a:buClr>
                <a:srgbClr val="FFFFFF"/>
              </a:buClr>
              <a:buSzPts val="2000"/>
              <a:buFont typeface="Twentieth Century"/>
              <a:buAutoNum type="arabicPeriod"/>
            </a:pPr>
            <a:r>
              <a:rPr b="1" lang="en-US" sz="2000">
                <a:solidFill>
                  <a:srgbClr val="FFFFFF"/>
                </a:solidFill>
                <a:latin typeface="Twentieth Century"/>
                <a:ea typeface="Twentieth Century"/>
                <a:cs typeface="Twentieth Century"/>
                <a:sym typeface="Twentieth Century"/>
              </a:rPr>
              <a:t>Sanjay</a:t>
            </a:r>
            <a:endParaRPr b="1" sz="2000">
              <a:solidFill>
                <a:srgbClr val="FFFFFF"/>
              </a:solidFill>
              <a:latin typeface="Twentieth Century"/>
              <a:ea typeface="Twentieth Century"/>
              <a:cs typeface="Twentieth Century"/>
              <a:sym typeface="Twentieth Century"/>
            </a:endParaRPr>
          </a:p>
          <a:p>
            <a:pPr indent="0" lvl="0" marL="457200" marR="0" rtl="0" algn="just">
              <a:lnSpc>
                <a:spcPct val="100000"/>
              </a:lnSpc>
              <a:spcBef>
                <a:spcPts val="0"/>
              </a:spcBef>
              <a:spcAft>
                <a:spcPts val="0"/>
              </a:spcAft>
              <a:buNone/>
            </a:pPr>
            <a:r>
              <a:t/>
            </a:r>
            <a:endParaRPr b="1" sz="2000">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br>
              <a:rPr b="1" i="0" lang="en-US" sz="2000" u="none" cap="none" strike="noStrike">
                <a:solidFill>
                  <a:schemeClr val="lt1"/>
                </a:solidFill>
                <a:latin typeface="Gill Sans"/>
                <a:ea typeface="Gill Sans"/>
                <a:cs typeface="Gill Sans"/>
                <a:sym typeface="Gill Sans"/>
              </a:rPr>
            </a:br>
            <a:endParaRPr b="1" i="0" sz="2000" u="none" cap="none" strike="noStrike">
              <a:solidFill>
                <a:schemeClr val="lt1"/>
              </a:solidFill>
              <a:latin typeface="Gill Sans"/>
              <a:ea typeface="Gill Sans"/>
              <a:cs typeface="Gill Sans"/>
              <a:sym typeface="Gill Sans"/>
            </a:endParaRPr>
          </a:p>
        </p:txBody>
      </p:sp>
      <p:pic>
        <p:nvPicPr>
          <p:cNvPr id="104" name="Google Shape;104;p1"/>
          <p:cNvPicPr preferRelativeResize="0"/>
          <p:nvPr/>
        </p:nvPicPr>
        <p:blipFill rotWithShape="1">
          <a:blip r:embed="rId4">
            <a:alphaModFix/>
          </a:blip>
          <a:srcRect b="0" l="0" r="0" t="0"/>
          <a:stretch/>
        </p:blipFill>
        <p:spPr>
          <a:xfrm>
            <a:off x="-6452" y="1425222"/>
            <a:ext cx="8991600" cy="5432778"/>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0"/>
          <p:cNvPicPr preferRelativeResize="0"/>
          <p:nvPr/>
        </p:nvPicPr>
        <p:blipFill rotWithShape="1">
          <a:blip r:embed="rId3">
            <a:alphaModFix/>
          </a:blip>
          <a:srcRect b="0" l="0" r="0" t="0"/>
          <a:stretch/>
        </p:blipFill>
        <p:spPr>
          <a:xfrm>
            <a:off x="0" y="17659"/>
            <a:ext cx="12192000" cy="6857999"/>
          </a:xfrm>
          <a:prstGeom prst="rect">
            <a:avLst/>
          </a:prstGeom>
          <a:noFill/>
          <a:ln>
            <a:noFill/>
          </a:ln>
        </p:spPr>
      </p:pic>
      <p:sp>
        <p:nvSpPr>
          <p:cNvPr id="172" name="Google Shape;172;p10"/>
          <p:cNvSpPr/>
          <p:nvPr/>
        </p:nvSpPr>
        <p:spPr>
          <a:xfrm>
            <a:off x="878115" y="3895896"/>
            <a:ext cx="10435770" cy="2400617"/>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FF0000"/>
                </a:solidFill>
                <a:latin typeface="Arial"/>
                <a:ea typeface="Arial"/>
                <a:cs typeface="Arial"/>
                <a:sym typeface="Arial"/>
              </a:rPr>
              <a:t>4. Increased Safety</a:t>
            </a:r>
            <a:endParaRPr b="0" i="0" sz="1400" u="none" cap="none" strike="noStrike">
              <a:solidFill>
                <a:srgbClr val="FF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Drone operators can provide real-time information without putting themselves at risk. On top of this, that same information also informs commanders where to position their troops to ensure safety.</a:t>
            </a:r>
            <a:endParaRPr b="1" i="0" sz="2000" u="none" cap="none" strike="noStrike">
              <a:solidFill>
                <a:schemeClr val="lt1"/>
              </a:solidFill>
              <a:latin typeface="Arial"/>
              <a:ea typeface="Arial"/>
              <a:cs typeface="Arial"/>
              <a:sym typeface="Arial"/>
            </a:endParaRPr>
          </a:p>
        </p:txBody>
      </p:sp>
      <p:sp>
        <p:nvSpPr>
          <p:cNvPr id="173" name="Google Shape;173;p10"/>
          <p:cNvSpPr/>
          <p:nvPr/>
        </p:nvSpPr>
        <p:spPr>
          <a:xfrm>
            <a:off x="878125" y="1184275"/>
            <a:ext cx="10435800" cy="2400600"/>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FF0000"/>
                </a:solidFill>
                <a:latin typeface="Arial"/>
                <a:ea typeface="Arial"/>
                <a:cs typeface="Arial"/>
                <a:sym typeface="Arial"/>
              </a:rPr>
              <a:t>3. Increased Convenience</a:t>
            </a:r>
            <a:endParaRPr b="0" i="0" sz="1400" u="none" cap="none" strike="noStrike">
              <a:solidFill>
                <a:srgbClr val="FF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0A0909"/>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Compared to conventional aircraft, drones are faster and easier to deploy. They are easier to operate and don’t need training as extensive as most aircraft. Also, many drones don’t need a runway, and other types can easily fit in a backpack.</a:t>
            </a:r>
            <a:endParaRPr b="0" i="0" sz="1400" u="none" cap="none" strike="noStrike">
              <a:solidFill>
                <a:schemeClr val="lt1"/>
              </a:solidFill>
              <a:latin typeface="Arial"/>
              <a:ea typeface="Arial"/>
              <a:cs typeface="Arial"/>
              <a:sym typeface="Arial"/>
            </a:endParaRPr>
          </a:p>
        </p:txBody>
      </p:sp>
      <p:pic>
        <p:nvPicPr>
          <p:cNvPr id="174" name="Google Shape;174;p10"/>
          <p:cNvPicPr preferRelativeResize="0"/>
          <p:nvPr/>
        </p:nvPicPr>
        <p:blipFill rotWithShape="1">
          <a:blip r:embed="rId4">
            <a:alphaModFix/>
          </a:blip>
          <a:srcRect b="0" l="8053" r="8053" t="0"/>
          <a:stretch/>
        </p:blipFill>
        <p:spPr>
          <a:xfrm>
            <a:off x="6484342" y="-473291"/>
            <a:ext cx="3483029" cy="2333244"/>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0" name="Google Shape;180;p11"/>
          <p:cNvSpPr txBox="1"/>
          <p:nvPr>
            <p:ph type="title"/>
          </p:nvPr>
        </p:nvSpPr>
        <p:spPr>
          <a:xfrm>
            <a:off x="951723" y="688920"/>
            <a:ext cx="6195526" cy="747994"/>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11111"/>
              <a:buFont typeface="Arial"/>
              <a:buNone/>
            </a:pPr>
            <a:r>
              <a:rPr b="1" lang="en-US">
                <a:solidFill>
                  <a:schemeClr val="lt1"/>
                </a:solidFill>
                <a:latin typeface="Arial"/>
                <a:ea typeface="Arial"/>
                <a:cs typeface="Arial"/>
                <a:sym typeface="Arial"/>
              </a:rPr>
              <a:t>DEFENSE DRONE MECHANISM</a:t>
            </a:r>
            <a:endParaRPr b="1">
              <a:solidFill>
                <a:schemeClr val="lt1"/>
              </a:solidFill>
              <a:latin typeface="Arial"/>
              <a:ea typeface="Arial"/>
              <a:cs typeface="Arial"/>
              <a:sym typeface="Arial"/>
            </a:endParaRPr>
          </a:p>
        </p:txBody>
      </p:sp>
      <p:sp>
        <p:nvSpPr>
          <p:cNvPr id="181" name="Google Shape;181;p11"/>
          <p:cNvSpPr txBox="1"/>
          <p:nvPr>
            <p:ph idx="1" type="body"/>
          </p:nvPr>
        </p:nvSpPr>
        <p:spPr>
          <a:xfrm>
            <a:off x="951725" y="2255146"/>
            <a:ext cx="10645200" cy="4114200"/>
          </a:xfrm>
          <a:prstGeom prst="rect">
            <a:avLst/>
          </a:prstGeom>
          <a:solidFill>
            <a:srgbClr val="000000">
              <a:alpha val="58823"/>
            </a:srgbClr>
          </a:solidFill>
          <a:ln>
            <a:noFill/>
          </a:ln>
        </p:spPr>
        <p:txBody>
          <a:bodyPr anchorCtr="0" anchor="t" bIns="45700" lIns="91425" spcFirstLastPara="1" rIns="91425" wrap="square" tIns="45700">
            <a:noAutofit/>
          </a:bodyPr>
          <a:lstStyle/>
          <a:p>
            <a:pPr indent="0" lvl="0" marL="0" rtl="0" algn="just">
              <a:lnSpc>
                <a:spcPct val="170000"/>
              </a:lnSpc>
              <a:spcBef>
                <a:spcPts val="0"/>
              </a:spcBef>
              <a:spcAft>
                <a:spcPts val="0"/>
              </a:spcAft>
              <a:buNone/>
            </a:pPr>
            <a:r>
              <a:rPr b="1" lang="en-US" sz="2000">
                <a:solidFill>
                  <a:schemeClr val="lt1"/>
                </a:solidFill>
                <a:latin typeface="Arial"/>
                <a:ea typeface="Arial"/>
                <a:cs typeface="Arial"/>
                <a:sym typeface="Arial"/>
              </a:rPr>
              <a:t>A defense drone typically works by using a combination of advanced technologies such as sensors, cameras, communication systems, and artificial intelligence to perform a variety of tasks. The exact mechanism of a defense drone can vary depending on its specific purpose and design, but generally, it operates using the following components and processes:</a:t>
            </a:r>
            <a:endParaRPr sz="2000">
              <a:solidFill>
                <a:schemeClr val="lt1"/>
              </a:solidFill>
            </a:endParaRPr>
          </a:p>
          <a:p>
            <a:pPr indent="0" lvl="0" marL="0" rtl="0" algn="just">
              <a:lnSpc>
                <a:spcPct val="170000"/>
              </a:lnSpc>
              <a:spcBef>
                <a:spcPts val="1000"/>
              </a:spcBef>
              <a:spcAft>
                <a:spcPts val="0"/>
              </a:spcAft>
              <a:buNone/>
            </a:pPr>
            <a:r>
              <a:rPr b="1" lang="en-US" sz="2000">
                <a:solidFill>
                  <a:srgbClr val="FF0000"/>
                </a:solidFill>
                <a:latin typeface="Arial"/>
                <a:ea typeface="Arial"/>
                <a:cs typeface="Arial"/>
                <a:sym typeface="Arial"/>
              </a:rPr>
              <a:t>Sensors:</a:t>
            </a:r>
            <a:r>
              <a:rPr b="1" lang="en-US" sz="2000">
                <a:solidFill>
                  <a:schemeClr val="lt1"/>
                </a:solidFill>
                <a:latin typeface="Arial"/>
                <a:ea typeface="Arial"/>
                <a:cs typeface="Arial"/>
                <a:sym typeface="Arial"/>
              </a:rPr>
              <a:t> Defense drones use a variety of sensors to detect and monitor their environment. These sensors can include radar, LIDAR, infrared, and other types of sensors that allow the drone to detect and track objects and obstacles in its vicinity.</a:t>
            </a:r>
            <a:endParaRPr b="1" sz="2000">
              <a:solidFill>
                <a:schemeClr val="lt1"/>
              </a:solidFill>
              <a:latin typeface="Arial"/>
              <a:ea typeface="Arial"/>
              <a:cs typeface="Arial"/>
              <a:sym typeface="Arial"/>
            </a:endParaRPr>
          </a:p>
        </p:txBody>
      </p:sp>
      <p:pic>
        <p:nvPicPr>
          <p:cNvPr id="182" name="Google Shape;182;p11"/>
          <p:cNvPicPr preferRelativeResize="0"/>
          <p:nvPr/>
        </p:nvPicPr>
        <p:blipFill rotWithShape="1">
          <a:blip r:embed="rId4">
            <a:alphaModFix/>
          </a:blip>
          <a:srcRect b="0" l="0" r="0" t="0"/>
          <a:stretch/>
        </p:blipFill>
        <p:spPr>
          <a:xfrm>
            <a:off x="8013450" y="433400"/>
            <a:ext cx="3643501" cy="1821750"/>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8" name="Google Shape;188;p12"/>
          <p:cNvSpPr txBox="1"/>
          <p:nvPr>
            <p:ph type="title"/>
          </p:nvPr>
        </p:nvSpPr>
        <p:spPr>
          <a:xfrm>
            <a:off x="1054359" y="674406"/>
            <a:ext cx="6204857" cy="697194"/>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150000"/>
              </a:lnSpc>
              <a:spcBef>
                <a:spcPts val="0"/>
              </a:spcBef>
              <a:spcAft>
                <a:spcPts val="0"/>
              </a:spcAft>
              <a:buClr>
                <a:srgbClr val="262626"/>
              </a:buClr>
              <a:buSzPts val="2000"/>
              <a:buFont typeface="Arial"/>
              <a:buNone/>
            </a:pPr>
            <a:r>
              <a:rPr b="1" lang="en-US">
                <a:solidFill>
                  <a:schemeClr val="lt1"/>
                </a:solidFill>
                <a:latin typeface="Arial"/>
                <a:ea typeface="Arial"/>
                <a:cs typeface="Arial"/>
                <a:sym typeface="Arial"/>
              </a:rPr>
              <a:t>DEFENSE DRONE MECHANISM</a:t>
            </a:r>
            <a:endParaRPr>
              <a:solidFill>
                <a:schemeClr val="lt1"/>
              </a:solidFill>
            </a:endParaRPr>
          </a:p>
        </p:txBody>
      </p:sp>
      <p:sp>
        <p:nvSpPr>
          <p:cNvPr id="189" name="Google Shape;189;p12"/>
          <p:cNvSpPr txBox="1"/>
          <p:nvPr>
            <p:ph idx="1" type="body"/>
          </p:nvPr>
        </p:nvSpPr>
        <p:spPr>
          <a:xfrm>
            <a:off x="1054359" y="2275187"/>
            <a:ext cx="10440955" cy="4396201"/>
          </a:xfrm>
          <a:prstGeom prst="rect">
            <a:avLst/>
          </a:prstGeom>
          <a:solidFill>
            <a:srgbClr val="000000">
              <a:alpha val="60000"/>
            </a:srgbClr>
          </a:solidFill>
          <a:ln>
            <a:noFill/>
          </a:ln>
        </p:spPr>
        <p:txBody>
          <a:bodyPr anchorCtr="0" anchor="t" bIns="45700" lIns="91425" spcFirstLastPara="1" rIns="91425" wrap="square" tIns="45700">
            <a:noAutofit/>
          </a:bodyPr>
          <a:lstStyle/>
          <a:p>
            <a:pPr indent="-355600" lvl="0" marL="457200" rtl="0" algn="just">
              <a:lnSpc>
                <a:spcPct val="150000"/>
              </a:lnSpc>
              <a:spcBef>
                <a:spcPts val="0"/>
              </a:spcBef>
              <a:spcAft>
                <a:spcPts val="0"/>
              </a:spcAft>
              <a:buClr>
                <a:schemeClr val="lt1"/>
              </a:buClr>
              <a:buSzPts val="2000"/>
              <a:buFont typeface="Arial"/>
              <a:buChar char="•"/>
            </a:pPr>
            <a:r>
              <a:rPr b="1" lang="en-US" sz="2000">
                <a:solidFill>
                  <a:srgbClr val="FF0000"/>
                </a:solidFill>
                <a:latin typeface="Arial"/>
                <a:ea typeface="Arial"/>
                <a:cs typeface="Arial"/>
                <a:sym typeface="Arial"/>
              </a:rPr>
              <a:t>Cameras:</a:t>
            </a:r>
            <a:r>
              <a:rPr b="1" lang="en-US" sz="2000">
                <a:solidFill>
                  <a:schemeClr val="lt1"/>
                </a:solidFill>
                <a:latin typeface="Arial"/>
                <a:ea typeface="Arial"/>
                <a:cs typeface="Arial"/>
                <a:sym typeface="Arial"/>
              </a:rPr>
              <a:t> Drones also use cameras to provide visual information to the operator or the onboard artificial intelligence system. These cameras can include both visible light and infrared cameras, which can provide different types of information depending on the application.</a:t>
            </a:r>
            <a:endParaRPr>
              <a:solidFill>
                <a:schemeClr val="lt1"/>
              </a:solidFill>
            </a:endParaRPr>
          </a:p>
          <a:p>
            <a:pPr indent="-355600" lvl="0" marL="457200" rtl="0" algn="just">
              <a:lnSpc>
                <a:spcPct val="150000"/>
              </a:lnSpc>
              <a:spcBef>
                <a:spcPts val="0"/>
              </a:spcBef>
              <a:spcAft>
                <a:spcPts val="0"/>
              </a:spcAft>
              <a:buClr>
                <a:schemeClr val="lt1"/>
              </a:buClr>
              <a:buSzPts val="2000"/>
              <a:buFont typeface="Arial"/>
              <a:buChar char="•"/>
            </a:pPr>
            <a:r>
              <a:rPr b="1" lang="en-US" sz="2000">
                <a:solidFill>
                  <a:srgbClr val="FF0000"/>
                </a:solidFill>
                <a:latin typeface="Arial"/>
                <a:ea typeface="Arial"/>
                <a:cs typeface="Arial"/>
                <a:sym typeface="Arial"/>
              </a:rPr>
              <a:t>Communication systems:</a:t>
            </a:r>
            <a:r>
              <a:rPr b="1" lang="en-US" sz="2000">
                <a:solidFill>
                  <a:schemeClr val="lt1"/>
                </a:solidFill>
                <a:latin typeface="Arial"/>
                <a:ea typeface="Arial"/>
                <a:cs typeface="Arial"/>
                <a:sym typeface="Arial"/>
              </a:rPr>
              <a:t> Defense drones typically use sophisticated communication systems to receive commands from operators or other systems and transmit information back to them. These systems can include satellite communication, radio frequency communication, and other types of wireless communication technologies.</a:t>
            </a:r>
            <a:endParaRPr b="1" sz="2000">
              <a:solidFill>
                <a:schemeClr val="lt1"/>
              </a:solidFill>
              <a:latin typeface="Arial"/>
              <a:ea typeface="Arial"/>
              <a:cs typeface="Arial"/>
              <a:sym typeface="Arial"/>
            </a:endParaRPr>
          </a:p>
        </p:txBody>
      </p:sp>
      <p:pic>
        <p:nvPicPr>
          <p:cNvPr id="190" name="Google Shape;190;p12"/>
          <p:cNvPicPr preferRelativeResize="0"/>
          <p:nvPr/>
        </p:nvPicPr>
        <p:blipFill rotWithShape="1">
          <a:blip r:embed="rId4">
            <a:alphaModFix/>
          </a:blip>
          <a:srcRect b="0" l="0" r="0" t="0"/>
          <a:stretch/>
        </p:blipFill>
        <p:spPr>
          <a:xfrm>
            <a:off x="8600523" y="60634"/>
            <a:ext cx="2894794" cy="1924730"/>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6" name="Google Shape;196;p13"/>
          <p:cNvSpPr txBox="1"/>
          <p:nvPr>
            <p:ph type="title"/>
          </p:nvPr>
        </p:nvSpPr>
        <p:spPr>
          <a:xfrm>
            <a:off x="972457" y="732464"/>
            <a:ext cx="6006841" cy="704823"/>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60763"/>
              <a:buFont typeface="Arial"/>
              <a:buNone/>
            </a:pPr>
            <a:r>
              <a:rPr b="1" lang="en-US">
                <a:solidFill>
                  <a:schemeClr val="lt1"/>
                </a:solidFill>
                <a:latin typeface="Arial"/>
                <a:ea typeface="Arial"/>
                <a:cs typeface="Arial"/>
                <a:sym typeface="Arial"/>
              </a:rPr>
              <a:t>DEFENSE DRONE MECHANISM</a:t>
            </a:r>
            <a:endParaRPr sz="3200">
              <a:solidFill>
                <a:schemeClr val="lt1"/>
              </a:solidFill>
            </a:endParaRPr>
          </a:p>
        </p:txBody>
      </p:sp>
      <p:sp>
        <p:nvSpPr>
          <p:cNvPr id="197" name="Google Shape;197;p13"/>
          <p:cNvSpPr txBox="1"/>
          <p:nvPr>
            <p:ph idx="1" type="body"/>
          </p:nvPr>
        </p:nvSpPr>
        <p:spPr>
          <a:xfrm>
            <a:off x="972450" y="2318725"/>
            <a:ext cx="10550400" cy="4071600"/>
          </a:xfrm>
          <a:prstGeom prst="rect">
            <a:avLst/>
          </a:prstGeom>
          <a:solidFill>
            <a:srgbClr val="000000">
              <a:alpha val="49803"/>
            </a:srgbClr>
          </a:solidFill>
          <a:ln>
            <a:noFill/>
          </a:ln>
        </p:spPr>
        <p:txBody>
          <a:bodyPr anchorCtr="0" anchor="t" bIns="45700" lIns="91425" spcFirstLastPara="1" rIns="91425" wrap="square" tIns="45700">
            <a:noAutofit/>
          </a:bodyPr>
          <a:lstStyle/>
          <a:p>
            <a:pPr indent="-355600" lvl="0" marL="457200" rtl="0" algn="just">
              <a:lnSpc>
                <a:spcPct val="150000"/>
              </a:lnSpc>
              <a:spcBef>
                <a:spcPts val="0"/>
              </a:spcBef>
              <a:spcAft>
                <a:spcPts val="0"/>
              </a:spcAft>
              <a:buClr>
                <a:schemeClr val="lt1"/>
              </a:buClr>
              <a:buSzPts val="2000"/>
              <a:buFont typeface="Arial"/>
              <a:buChar char="•"/>
            </a:pPr>
            <a:r>
              <a:rPr b="1" lang="en-US" sz="2000">
                <a:solidFill>
                  <a:srgbClr val="FF0000"/>
                </a:solidFill>
                <a:latin typeface="Arial"/>
                <a:ea typeface="Arial"/>
                <a:cs typeface="Arial"/>
                <a:sym typeface="Arial"/>
              </a:rPr>
              <a:t>Artificial intelligence:</a:t>
            </a:r>
            <a:r>
              <a:rPr b="1" lang="en-US" sz="2000">
                <a:solidFill>
                  <a:schemeClr val="lt1"/>
                </a:solidFill>
                <a:latin typeface="Arial"/>
                <a:ea typeface="Arial"/>
                <a:cs typeface="Arial"/>
                <a:sym typeface="Arial"/>
              </a:rPr>
              <a:t> Many defense drones use advanced artificial intelligence algorithms to make decisions and perform tasks autonomously. These algorithms can analyze data from sensors and cameras to identify potential threats, track targets, and make decisions about how to respond to different situations.</a:t>
            </a:r>
            <a:endParaRPr>
              <a:solidFill>
                <a:schemeClr val="lt1"/>
              </a:solidFill>
            </a:endParaRPr>
          </a:p>
          <a:p>
            <a:pPr indent="-355600" lvl="0" marL="457200" rtl="0" algn="just">
              <a:lnSpc>
                <a:spcPct val="150000"/>
              </a:lnSpc>
              <a:spcBef>
                <a:spcPts val="0"/>
              </a:spcBef>
              <a:spcAft>
                <a:spcPts val="0"/>
              </a:spcAft>
              <a:buClr>
                <a:schemeClr val="lt1"/>
              </a:buClr>
              <a:buSzPts val="2000"/>
              <a:buFont typeface="Arial"/>
              <a:buChar char="•"/>
            </a:pPr>
            <a:r>
              <a:rPr b="1" lang="en-US" sz="2000">
                <a:solidFill>
                  <a:srgbClr val="FF0000"/>
                </a:solidFill>
                <a:latin typeface="Arial"/>
                <a:ea typeface="Arial"/>
                <a:cs typeface="Arial"/>
                <a:sym typeface="Arial"/>
              </a:rPr>
              <a:t>Propulsion:</a:t>
            </a:r>
            <a:r>
              <a:rPr b="1" lang="en-US" sz="2000">
                <a:solidFill>
                  <a:schemeClr val="lt1"/>
                </a:solidFill>
                <a:latin typeface="Arial"/>
                <a:ea typeface="Arial"/>
                <a:cs typeface="Arial"/>
                <a:sym typeface="Arial"/>
              </a:rPr>
              <a:t> Finally, defense drones use various types of propulsion systems, including electric motors, jet engines, and other types of propulsion systems, to move through the air and perform their missions.</a:t>
            </a:r>
            <a:endParaRPr b="1" sz="2000">
              <a:solidFill>
                <a:schemeClr val="lt1"/>
              </a:solidFill>
              <a:latin typeface="Arial"/>
              <a:ea typeface="Arial"/>
              <a:cs typeface="Arial"/>
              <a:sym typeface="Arial"/>
            </a:endParaRPr>
          </a:p>
        </p:txBody>
      </p:sp>
      <p:pic>
        <p:nvPicPr>
          <p:cNvPr id="198" name="Google Shape;198;p13"/>
          <p:cNvPicPr preferRelativeResize="0"/>
          <p:nvPr/>
        </p:nvPicPr>
        <p:blipFill rotWithShape="1">
          <a:blip r:embed="rId4">
            <a:alphaModFix/>
          </a:blip>
          <a:srcRect b="0" l="0" r="0" t="0"/>
          <a:stretch/>
        </p:blipFill>
        <p:spPr>
          <a:xfrm>
            <a:off x="7792925" y="469250"/>
            <a:ext cx="3730033" cy="1849475"/>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14"/>
          <p:cNvPicPr preferRelativeResize="0"/>
          <p:nvPr/>
        </p:nvPicPr>
        <p:blipFill rotWithShape="1">
          <a:blip r:embed="rId3">
            <a:alphaModFix/>
          </a:blip>
          <a:srcRect b="0" l="0" r="0" t="0"/>
          <a:stretch/>
        </p:blipFill>
        <p:spPr>
          <a:xfrm>
            <a:off x="0" y="124712"/>
            <a:ext cx="12192000" cy="6858000"/>
          </a:xfrm>
          <a:prstGeom prst="rect">
            <a:avLst/>
          </a:prstGeom>
          <a:noFill/>
          <a:ln>
            <a:noFill/>
          </a:ln>
        </p:spPr>
      </p:pic>
      <p:sp>
        <p:nvSpPr>
          <p:cNvPr id="204" name="Google Shape;204;p14"/>
          <p:cNvSpPr txBox="1"/>
          <p:nvPr>
            <p:ph type="title"/>
          </p:nvPr>
        </p:nvSpPr>
        <p:spPr>
          <a:xfrm>
            <a:off x="914400" y="992684"/>
            <a:ext cx="5302898" cy="724149"/>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11111"/>
              <a:buFont typeface="Arial"/>
              <a:buNone/>
            </a:pPr>
            <a:r>
              <a:rPr b="1" lang="en-US">
                <a:solidFill>
                  <a:schemeClr val="lt1"/>
                </a:solidFill>
                <a:latin typeface="Arial"/>
                <a:ea typeface="Arial"/>
                <a:cs typeface="Arial"/>
                <a:sym typeface="Arial"/>
              </a:rPr>
              <a:t>CONCLUSION</a:t>
            </a:r>
            <a:endParaRPr>
              <a:solidFill>
                <a:schemeClr val="lt1"/>
              </a:solidFill>
            </a:endParaRPr>
          </a:p>
        </p:txBody>
      </p:sp>
      <p:sp>
        <p:nvSpPr>
          <p:cNvPr id="205" name="Google Shape;205;p14"/>
          <p:cNvSpPr txBox="1"/>
          <p:nvPr>
            <p:ph idx="1" type="body"/>
          </p:nvPr>
        </p:nvSpPr>
        <p:spPr>
          <a:xfrm>
            <a:off x="914400" y="2638055"/>
            <a:ext cx="9753600" cy="3270900"/>
          </a:xfrm>
          <a:prstGeom prst="rect">
            <a:avLst/>
          </a:prstGeom>
          <a:solidFill>
            <a:srgbClr val="FFFFFF">
              <a:alpha val="60000"/>
            </a:srgbClr>
          </a:solidFill>
          <a:ln>
            <a:noFill/>
          </a:ln>
        </p:spPr>
        <p:txBody>
          <a:bodyPr anchorCtr="0" anchor="t" bIns="45700" lIns="91425" spcFirstLastPara="1" rIns="91425" wrap="square" tIns="45700">
            <a:normAutofit/>
          </a:bodyPr>
          <a:lstStyle/>
          <a:p>
            <a:pPr indent="-342900" lvl="0" marL="457200" rtl="0" algn="just">
              <a:lnSpc>
                <a:spcPct val="150000"/>
              </a:lnSpc>
              <a:spcBef>
                <a:spcPts val="0"/>
              </a:spcBef>
              <a:spcAft>
                <a:spcPts val="0"/>
              </a:spcAft>
              <a:buClr>
                <a:schemeClr val="dk1"/>
              </a:buClr>
              <a:buSzPts val="1800"/>
              <a:buFont typeface="Arial"/>
              <a:buChar char="•"/>
            </a:pPr>
            <a:r>
              <a:rPr b="1" lang="en-US">
                <a:solidFill>
                  <a:schemeClr val="dk1"/>
                </a:solidFill>
                <a:latin typeface="Arial"/>
                <a:ea typeface="Arial"/>
                <a:cs typeface="Arial"/>
                <a:sym typeface="Arial"/>
              </a:rPr>
              <a:t>We have plentiful evidence that drones are a useful - and increasingly widely used - technology for collecting spatial and operational data in support of humanitarian operations. The IFRC should seek to support National Societies as they integrate drones into their day-to-day operations</a:t>
            </a:r>
            <a:endParaRPr b="1">
              <a:solidFill>
                <a:schemeClr val="dk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1800"/>
              <a:buNone/>
            </a:pPr>
            <a:r>
              <a:t/>
            </a:r>
            <a:endParaRPr/>
          </a:p>
        </p:txBody>
      </p:sp>
      <p:sp>
        <p:nvSpPr>
          <p:cNvPr id="211" name="Google Shape;211;p29"/>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800"/>
              <a:buNone/>
            </a:pPr>
            <a:r>
              <a:t/>
            </a:r>
            <a:endParaRPr/>
          </a:p>
        </p:txBody>
      </p:sp>
      <p:pic>
        <p:nvPicPr>
          <p:cNvPr id="212" name="Google Shape;212;p2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13" name="Google Shape;213;p29"/>
          <p:cNvPicPr preferRelativeResize="0"/>
          <p:nvPr/>
        </p:nvPicPr>
        <p:blipFill rotWithShape="1">
          <a:blip r:embed="rId4">
            <a:alphaModFix/>
          </a:blip>
          <a:srcRect b="0" l="0" r="0" t="0"/>
          <a:stretch/>
        </p:blipFill>
        <p:spPr>
          <a:xfrm>
            <a:off x="7376476" y="1312234"/>
            <a:ext cx="3473776" cy="3231485"/>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0" name="Google Shape;110;p2"/>
          <p:cNvSpPr txBox="1"/>
          <p:nvPr>
            <p:ph type="title"/>
          </p:nvPr>
        </p:nvSpPr>
        <p:spPr>
          <a:xfrm>
            <a:off x="1086204" y="825769"/>
            <a:ext cx="6145976" cy="1003031"/>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a:solidFill>
                  <a:schemeClr val="lt1"/>
                </a:solidFill>
                <a:latin typeface="Arial"/>
                <a:ea typeface="Arial"/>
                <a:cs typeface="Arial"/>
                <a:sym typeface="Arial"/>
              </a:rPr>
              <a:t>What drone means?</a:t>
            </a:r>
            <a:endParaRPr b="1">
              <a:solidFill>
                <a:schemeClr val="lt1"/>
              </a:solidFill>
              <a:latin typeface="Arial"/>
              <a:ea typeface="Arial"/>
              <a:cs typeface="Arial"/>
              <a:sym typeface="Arial"/>
            </a:endParaRPr>
          </a:p>
        </p:txBody>
      </p:sp>
      <p:sp>
        <p:nvSpPr>
          <p:cNvPr id="111" name="Google Shape;111;p2"/>
          <p:cNvSpPr txBox="1"/>
          <p:nvPr>
            <p:ph idx="1" type="body"/>
          </p:nvPr>
        </p:nvSpPr>
        <p:spPr>
          <a:xfrm>
            <a:off x="1086203" y="2638044"/>
            <a:ext cx="6145977" cy="3101983"/>
          </a:xfrm>
          <a:prstGeom prst="rect">
            <a:avLst/>
          </a:prstGeom>
          <a:solidFill>
            <a:srgbClr val="000000">
              <a:alpha val="30588"/>
            </a:srgbClr>
          </a:solidFill>
          <a:ln>
            <a:noFill/>
          </a:ln>
        </p:spPr>
        <p:txBody>
          <a:bodyPr anchorCtr="0" anchor="t" bIns="45700" lIns="91425" spcFirstLastPara="1" rIns="91425" wrap="square" tIns="45700">
            <a:normAutofit fontScale="92500" lnSpcReduction="10000"/>
          </a:bodyPr>
          <a:lstStyle/>
          <a:p>
            <a:pPr indent="-342900" lvl="0" marL="457200" rtl="0" algn="just">
              <a:lnSpc>
                <a:spcPct val="150000"/>
              </a:lnSpc>
              <a:spcBef>
                <a:spcPts val="0"/>
              </a:spcBef>
              <a:spcAft>
                <a:spcPts val="0"/>
              </a:spcAft>
              <a:buClr>
                <a:schemeClr val="lt1"/>
              </a:buClr>
              <a:buSzPct val="108108"/>
              <a:buFont typeface="Arial"/>
              <a:buChar char="•"/>
            </a:pPr>
            <a:r>
              <a:rPr b="1" lang="en-US">
                <a:solidFill>
                  <a:schemeClr val="lt1"/>
                </a:solidFill>
                <a:latin typeface="Arial"/>
                <a:ea typeface="Arial"/>
                <a:cs typeface="Arial"/>
                <a:sym typeface="Arial"/>
              </a:rPr>
              <a:t> Drone usually refers to any unpiloted aircraft. Sometimes referred to as unmanned aerial vehicles (UAVs), these crafts can carry out an impressive range of tasks, ranging from military operations to package delivery.</a:t>
            </a:r>
            <a:endParaRPr b="1">
              <a:solidFill>
                <a:schemeClr val="lt1"/>
              </a:solidFill>
              <a:latin typeface="Arial"/>
              <a:ea typeface="Arial"/>
              <a:cs typeface="Arial"/>
              <a:sym typeface="Arial"/>
            </a:endParaRPr>
          </a:p>
          <a:p>
            <a:pPr indent="0" lvl="0" marL="457200" rtl="0" algn="just">
              <a:lnSpc>
                <a:spcPct val="150000"/>
              </a:lnSpc>
              <a:spcBef>
                <a:spcPts val="0"/>
              </a:spcBef>
              <a:spcAft>
                <a:spcPts val="0"/>
              </a:spcAft>
              <a:buSzPct val="108108"/>
              <a:buNone/>
            </a:pPr>
            <a:r>
              <a:t/>
            </a:r>
            <a:endParaRPr b="1">
              <a:solidFill>
                <a:schemeClr val="lt1"/>
              </a:solidFill>
              <a:latin typeface="Arial"/>
              <a:ea typeface="Arial"/>
              <a:cs typeface="Arial"/>
              <a:sym typeface="Arial"/>
            </a:endParaRPr>
          </a:p>
          <a:p>
            <a:pPr indent="-342900" lvl="0" marL="457200" rtl="0" algn="just">
              <a:lnSpc>
                <a:spcPct val="150000"/>
              </a:lnSpc>
              <a:spcBef>
                <a:spcPts val="0"/>
              </a:spcBef>
              <a:spcAft>
                <a:spcPts val="0"/>
              </a:spcAft>
              <a:buClr>
                <a:schemeClr val="lt1"/>
              </a:buClr>
              <a:buSzPct val="108108"/>
              <a:buFont typeface="Arial"/>
              <a:buChar char="•"/>
            </a:pPr>
            <a:r>
              <a:rPr b="1" lang="en-US">
                <a:solidFill>
                  <a:schemeClr val="lt1"/>
                </a:solidFill>
                <a:latin typeface="Arial"/>
                <a:ea typeface="Arial"/>
                <a:cs typeface="Arial"/>
                <a:sym typeface="Arial"/>
              </a:rPr>
              <a:t>Drones can be as large as an aircraft or as small as the palm of your hand</a:t>
            </a:r>
            <a:endParaRPr b="1">
              <a:solidFill>
                <a:schemeClr val="lt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7" name="Google Shape;117;p3"/>
          <p:cNvSpPr txBox="1"/>
          <p:nvPr>
            <p:ph type="title"/>
          </p:nvPr>
        </p:nvSpPr>
        <p:spPr>
          <a:xfrm>
            <a:off x="1001486" y="702507"/>
            <a:ext cx="5847184" cy="980222"/>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cap="none">
                <a:solidFill>
                  <a:schemeClr val="lt1"/>
                </a:solidFill>
                <a:latin typeface="Arial"/>
                <a:ea typeface="Arial"/>
                <a:cs typeface="Arial"/>
                <a:sym typeface="Arial"/>
              </a:rPr>
              <a:t>How  drones works?</a:t>
            </a:r>
            <a:endParaRPr b="1" cap="none">
              <a:solidFill>
                <a:schemeClr val="lt1"/>
              </a:solidFill>
              <a:latin typeface="Arial"/>
              <a:ea typeface="Arial"/>
              <a:cs typeface="Arial"/>
              <a:sym typeface="Arial"/>
            </a:endParaRPr>
          </a:p>
        </p:txBody>
      </p:sp>
      <p:sp>
        <p:nvSpPr>
          <p:cNvPr id="118" name="Google Shape;118;p3"/>
          <p:cNvSpPr txBox="1"/>
          <p:nvPr>
            <p:ph idx="1" type="body"/>
          </p:nvPr>
        </p:nvSpPr>
        <p:spPr>
          <a:xfrm>
            <a:off x="684475" y="1878000"/>
            <a:ext cx="6936600" cy="3813600"/>
          </a:xfrm>
          <a:prstGeom prst="rect">
            <a:avLst/>
          </a:prstGeom>
          <a:solidFill>
            <a:schemeClr val="lt1">
              <a:alpha val="34901"/>
            </a:schemeClr>
          </a:solidFill>
          <a:ln>
            <a:noFill/>
          </a:ln>
        </p:spPr>
        <p:txBody>
          <a:bodyPr anchorCtr="0" anchor="t" bIns="45700" lIns="91425" spcFirstLastPara="1" rIns="91425" wrap="square" tIns="45700">
            <a:noAutofit/>
          </a:bodyPr>
          <a:lstStyle/>
          <a:p>
            <a:pPr indent="-358775" lvl="0" marL="457200" rtl="0" algn="just">
              <a:lnSpc>
                <a:spcPct val="115000"/>
              </a:lnSpc>
              <a:spcBef>
                <a:spcPts val="0"/>
              </a:spcBef>
              <a:spcAft>
                <a:spcPts val="0"/>
              </a:spcAft>
              <a:buClr>
                <a:schemeClr val="lt1"/>
              </a:buClr>
              <a:buSzPts val="2050"/>
              <a:buFont typeface="Arial"/>
              <a:buChar char="•"/>
            </a:pPr>
            <a:r>
              <a:rPr b="1" lang="en-US" sz="2050">
                <a:solidFill>
                  <a:schemeClr val="lt1"/>
                </a:solidFill>
                <a:latin typeface="Arial"/>
                <a:ea typeface="Arial"/>
                <a:cs typeface="Arial"/>
                <a:sym typeface="Arial"/>
              </a:rPr>
              <a:t> </a:t>
            </a:r>
            <a:r>
              <a:rPr b="1" lang="en-US" sz="2050">
                <a:solidFill>
                  <a:schemeClr val="dk1"/>
                </a:solidFill>
                <a:latin typeface="Arial"/>
                <a:ea typeface="Arial"/>
                <a:cs typeface="Arial"/>
                <a:sym typeface="Arial"/>
              </a:rPr>
              <a:t>The vertical force acting on the drone is called lift.</a:t>
            </a:r>
            <a:endParaRPr b="1" sz="205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800"/>
              <a:buNone/>
            </a:pPr>
            <a:r>
              <a:t/>
            </a:r>
            <a:endParaRPr b="1" sz="2050">
              <a:solidFill>
                <a:schemeClr val="dk1"/>
              </a:solidFill>
              <a:latin typeface="Arial"/>
              <a:ea typeface="Arial"/>
              <a:cs typeface="Arial"/>
              <a:sym typeface="Arial"/>
            </a:endParaRPr>
          </a:p>
          <a:p>
            <a:pPr indent="-358775" lvl="0" marL="457200" rtl="0" algn="just">
              <a:lnSpc>
                <a:spcPct val="115000"/>
              </a:lnSpc>
              <a:spcBef>
                <a:spcPts val="0"/>
              </a:spcBef>
              <a:spcAft>
                <a:spcPts val="0"/>
              </a:spcAft>
              <a:buClr>
                <a:schemeClr val="lt1"/>
              </a:buClr>
              <a:buSzPts val="2050"/>
              <a:buFont typeface="Arial"/>
              <a:buChar char="•"/>
            </a:pPr>
            <a:r>
              <a:rPr b="1" lang="en-US" sz="2050">
                <a:solidFill>
                  <a:schemeClr val="dk1"/>
                </a:solidFill>
                <a:latin typeface="Arial"/>
                <a:ea typeface="Arial"/>
                <a:cs typeface="Arial"/>
                <a:sym typeface="Arial"/>
              </a:rPr>
              <a:t>This force is due to pressure differences across the drone (in the vertical direction).</a:t>
            </a:r>
            <a:endParaRPr b="1" sz="205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800"/>
              <a:buNone/>
            </a:pPr>
            <a:r>
              <a:t/>
            </a:r>
            <a:endParaRPr b="1" sz="2050">
              <a:solidFill>
                <a:schemeClr val="dk1"/>
              </a:solidFill>
              <a:latin typeface="Arial"/>
              <a:ea typeface="Arial"/>
              <a:cs typeface="Arial"/>
              <a:sym typeface="Arial"/>
            </a:endParaRPr>
          </a:p>
          <a:p>
            <a:pPr indent="-358775" lvl="0" marL="457200" rtl="0" algn="just">
              <a:lnSpc>
                <a:spcPct val="115000"/>
              </a:lnSpc>
              <a:spcBef>
                <a:spcPts val="0"/>
              </a:spcBef>
              <a:spcAft>
                <a:spcPts val="0"/>
              </a:spcAft>
              <a:buClr>
                <a:schemeClr val="lt1"/>
              </a:buClr>
              <a:buSzPts val="2050"/>
              <a:buFont typeface="Arial"/>
              <a:buChar char="•"/>
            </a:pPr>
            <a:r>
              <a:rPr b="1" lang="en-US" sz="2050">
                <a:solidFill>
                  <a:schemeClr val="dk1"/>
                </a:solidFill>
                <a:latin typeface="Arial"/>
                <a:ea typeface="Arial"/>
                <a:cs typeface="Arial"/>
                <a:sym typeface="Arial"/>
              </a:rPr>
              <a:t>Hence, the speed, size, and shape of the propeller blade decide the amount of lift force. Lift is essential to lift the body against the gravity.</a:t>
            </a:r>
            <a:endParaRPr b="1" sz="2050">
              <a:solidFill>
                <a:schemeClr val="dk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4" name="Google Shape;124;p4"/>
          <p:cNvSpPr txBox="1"/>
          <p:nvPr>
            <p:ph type="title"/>
          </p:nvPr>
        </p:nvSpPr>
        <p:spPr>
          <a:xfrm>
            <a:off x="998376" y="964692"/>
            <a:ext cx="5645020" cy="994737"/>
          </a:xfrm>
          <a:prstGeom prst="rect">
            <a:avLst/>
          </a:prstGeom>
          <a:solidFill>
            <a:srgbClr val="000000">
              <a:alpha val="6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a:solidFill>
                  <a:schemeClr val="lt1"/>
                </a:solidFill>
                <a:latin typeface="Arial"/>
                <a:ea typeface="Arial"/>
                <a:cs typeface="Arial"/>
                <a:sym typeface="Arial"/>
              </a:rPr>
              <a:t>Types of drones</a:t>
            </a:r>
            <a:endParaRPr b="1">
              <a:solidFill>
                <a:schemeClr val="lt1"/>
              </a:solidFill>
              <a:latin typeface="Arial"/>
              <a:ea typeface="Arial"/>
              <a:cs typeface="Arial"/>
              <a:sym typeface="Arial"/>
            </a:endParaRPr>
          </a:p>
        </p:txBody>
      </p:sp>
      <p:sp>
        <p:nvSpPr>
          <p:cNvPr id="125" name="Google Shape;125;p4"/>
          <p:cNvSpPr txBox="1"/>
          <p:nvPr>
            <p:ph idx="1" type="body"/>
          </p:nvPr>
        </p:nvSpPr>
        <p:spPr>
          <a:xfrm>
            <a:off x="998376" y="3099330"/>
            <a:ext cx="4924800" cy="2092725"/>
          </a:xfrm>
          <a:prstGeom prst="rect">
            <a:avLst/>
          </a:prstGeom>
          <a:solidFill>
            <a:srgbClr val="000000">
              <a:alpha val="44705"/>
            </a:srgbClr>
          </a:solidFill>
          <a:ln>
            <a:noFill/>
          </a:ln>
        </p:spPr>
        <p:txBody>
          <a:bodyPr anchorCtr="0" anchor="t" bIns="45700" lIns="91425" spcFirstLastPara="1" rIns="91425" wrap="square" tIns="45700">
            <a:normAutofit/>
          </a:bodyPr>
          <a:lstStyle/>
          <a:p>
            <a:pPr indent="-355600" lvl="0" marL="457200" rtl="0" algn="l">
              <a:lnSpc>
                <a:spcPct val="150000"/>
              </a:lnSpc>
              <a:spcBef>
                <a:spcPts val="0"/>
              </a:spcBef>
              <a:spcAft>
                <a:spcPts val="0"/>
              </a:spcAft>
              <a:buClr>
                <a:srgbClr val="FFFFFF"/>
              </a:buClr>
              <a:buSzPts val="2000"/>
              <a:buFont typeface="Arial"/>
              <a:buChar char="•"/>
            </a:pPr>
            <a:r>
              <a:rPr b="1" lang="en-US" sz="2000">
                <a:solidFill>
                  <a:srgbClr val="FFFFFF"/>
                </a:solidFill>
                <a:latin typeface="Arial"/>
                <a:ea typeface="Arial"/>
                <a:cs typeface="Arial"/>
                <a:sym typeface="Arial"/>
              </a:rPr>
              <a:t> Single-Rotor Helicopter Drones</a:t>
            </a:r>
            <a:endParaRPr b="1" sz="2000">
              <a:solidFill>
                <a:srgbClr val="FFFFFF"/>
              </a:solidFill>
            </a:endParaRPr>
          </a:p>
          <a:p>
            <a:pPr indent="-355600" lvl="0" marL="457200" rtl="0" algn="l">
              <a:lnSpc>
                <a:spcPct val="150000"/>
              </a:lnSpc>
              <a:spcBef>
                <a:spcPts val="0"/>
              </a:spcBef>
              <a:spcAft>
                <a:spcPts val="0"/>
              </a:spcAft>
              <a:buClr>
                <a:srgbClr val="FFFFFF"/>
              </a:buClr>
              <a:buSzPts val="2000"/>
              <a:buFont typeface="Arial"/>
              <a:buChar char="•"/>
            </a:pPr>
            <a:r>
              <a:rPr b="1" lang="en-US" sz="2000">
                <a:solidFill>
                  <a:srgbClr val="FFFFFF"/>
                </a:solidFill>
                <a:latin typeface="Arial"/>
                <a:ea typeface="Arial"/>
                <a:cs typeface="Arial"/>
                <a:sym typeface="Arial"/>
              </a:rPr>
              <a:t> Multi-Rotor Drones</a:t>
            </a:r>
            <a:endParaRPr b="1" sz="2000">
              <a:solidFill>
                <a:srgbClr val="FFFFFF"/>
              </a:solidFill>
            </a:endParaRPr>
          </a:p>
          <a:p>
            <a:pPr indent="-355600" lvl="0" marL="457200" rtl="0" algn="l">
              <a:lnSpc>
                <a:spcPct val="150000"/>
              </a:lnSpc>
              <a:spcBef>
                <a:spcPts val="0"/>
              </a:spcBef>
              <a:spcAft>
                <a:spcPts val="0"/>
              </a:spcAft>
              <a:buClr>
                <a:srgbClr val="FFFFFF"/>
              </a:buClr>
              <a:buSzPts val="2000"/>
              <a:buFont typeface="Arial"/>
              <a:buChar char="•"/>
            </a:pPr>
            <a:r>
              <a:rPr b="1" lang="en-US" sz="2000">
                <a:solidFill>
                  <a:srgbClr val="FFFFFF"/>
                </a:solidFill>
                <a:latin typeface="Arial"/>
                <a:ea typeface="Arial"/>
                <a:cs typeface="Arial"/>
                <a:sym typeface="Arial"/>
              </a:rPr>
              <a:t> Fixed-Wing Drones</a:t>
            </a:r>
            <a:endParaRPr b="1" sz="2000">
              <a:solidFill>
                <a:srgbClr val="FFFFFF"/>
              </a:solidFill>
            </a:endParaRPr>
          </a:p>
          <a:p>
            <a:pPr indent="-355600" lvl="0" marL="457200" rtl="0" algn="l">
              <a:lnSpc>
                <a:spcPct val="150000"/>
              </a:lnSpc>
              <a:spcBef>
                <a:spcPts val="0"/>
              </a:spcBef>
              <a:spcAft>
                <a:spcPts val="0"/>
              </a:spcAft>
              <a:buClr>
                <a:srgbClr val="FFFFFF"/>
              </a:buClr>
              <a:buSzPts val="2000"/>
              <a:buFont typeface="Arial"/>
              <a:buChar char="•"/>
            </a:pPr>
            <a:r>
              <a:rPr b="1" lang="en-US" sz="2000">
                <a:solidFill>
                  <a:srgbClr val="FFFFFF"/>
                </a:solidFill>
                <a:latin typeface="Arial"/>
                <a:ea typeface="Arial"/>
                <a:cs typeface="Arial"/>
                <a:sym typeface="Arial"/>
              </a:rPr>
              <a:t> Fixed-Wing Hybrid VTOL Drones</a:t>
            </a:r>
            <a:endParaRPr b="1" sz="2000">
              <a:solidFill>
                <a:srgbClr val="FFFFFF"/>
              </a:solidFill>
              <a:latin typeface="Arial"/>
              <a:ea typeface="Arial"/>
              <a:cs typeface="Arial"/>
              <a:sym typeface="Arial"/>
            </a:endParaRPr>
          </a:p>
        </p:txBody>
      </p:sp>
      <p:pic>
        <p:nvPicPr>
          <p:cNvPr id="126" name="Google Shape;126;p4"/>
          <p:cNvPicPr preferRelativeResize="0"/>
          <p:nvPr/>
        </p:nvPicPr>
        <p:blipFill rotWithShape="1">
          <a:blip r:embed="rId4">
            <a:alphaModFix/>
          </a:blip>
          <a:srcRect b="0" l="0" r="0" t="0"/>
          <a:stretch/>
        </p:blipFill>
        <p:spPr>
          <a:xfrm>
            <a:off x="8918800" y="3890773"/>
            <a:ext cx="3273200" cy="1839902"/>
          </a:xfrm>
          <a:prstGeom prst="rect">
            <a:avLst/>
          </a:prstGeom>
          <a:noFill/>
          <a:ln>
            <a:noFill/>
          </a:ln>
        </p:spPr>
      </p:pic>
      <p:pic>
        <p:nvPicPr>
          <p:cNvPr id="127" name="Google Shape;127;p4"/>
          <p:cNvPicPr preferRelativeResize="0"/>
          <p:nvPr/>
        </p:nvPicPr>
        <p:blipFill rotWithShape="1">
          <a:blip r:embed="rId5">
            <a:alphaModFix/>
          </a:blip>
          <a:srcRect b="0" l="0" r="0" t="0"/>
          <a:stretch/>
        </p:blipFill>
        <p:spPr>
          <a:xfrm>
            <a:off x="5921525" y="2066200"/>
            <a:ext cx="2997275" cy="1870325"/>
          </a:xfrm>
          <a:prstGeom prst="rect">
            <a:avLst/>
          </a:prstGeom>
          <a:noFill/>
          <a:ln>
            <a:noFill/>
          </a:ln>
        </p:spPr>
      </p:pic>
      <p:pic>
        <p:nvPicPr>
          <p:cNvPr id="128" name="Google Shape;128;p4"/>
          <p:cNvPicPr preferRelativeResize="0"/>
          <p:nvPr/>
        </p:nvPicPr>
        <p:blipFill rotWithShape="1">
          <a:blip r:embed="rId6">
            <a:alphaModFix/>
          </a:blip>
          <a:srcRect b="0" l="0" r="0" t="0"/>
          <a:stretch/>
        </p:blipFill>
        <p:spPr>
          <a:xfrm>
            <a:off x="8918800" y="339525"/>
            <a:ext cx="3095076" cy="2066199"/>
          </a:xfrm>
          <a:prstGeom prst="rect">
            <a:avLst/>
          </a:prstGeom>
          <a:noFill/>
          <a:ln>
            <a:noFill/>
          </a:ln>
        </p:spPr>
      </p:pic>
      <p:pic>
        <p:nvPicPr>
          <p:cNvPr id="129" name="Google Shape;129;p4"/>
          <p:cNvPicPr preferRelativeResize="0"/>
          <p:nvPr/>
        </p:nvPicPr>
        <p:blipFill rotWithShape="1">
          <a:blip r:embed="rId7">
            <a:alphaModFix/>
          </a:blip>
          <a:srcRect b="0" l="0" r="0" t="0"/>
          <a:stretch/>
        </p:blipFill>
        <p:spPr>
          <a:xfrm>
            <a:off x="5921524" y="5056250"/>
            <a:ext cx="2997274" cy="1739850"/>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5"/>
          <p:cNvPicPr preferRelativeResize="0"/>
          <p:nvPr/>
        </p:nvPicPr>
        <p:blipFill rotWithShape="1">
          <a:blip r:embed="rId3">
            <a:alphaModFix/>
          </a:blip>
          <a:srcRect b="0" l="0" r="0" t="0"/>
          <a:stretch/>
        </p:blipFill>
        <p:spPr>
          <a:xfrm>
            <a:off x="0" y="0"/>
            <a:ext cx="12192000" cy="6858000"/>
          </a:xfrm>
          <a:prstGeom prst="rect">
            <a:avLst/>
          </a:prstGeom>
          <a:solidFill>
            <a:srgbClr val="000000">
              <a:alpha val="55686"/>
            </a:srgbClr>
          </a:solidFill>
          <a:ln>
            <a:noFill/>
          </a:ln>
        </p:spPr>
      </p:pic>
      <p:sp>
        <p:nvSpPr>
          <p:cNvPr id="135" name="Google Shape;135;p5"/>
          <p:cNvSpPr txBox="1"/>
          <p:nvPr>
            <p:ph type="title"/>
          </p:nvPr>
        </p:nvSpPr>
        <p:spPr>
          <a:xfrm>
            <a:off x="979714" y="576953"/>
            <a:ext cx="5897985" cy="953267"/>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a:solidFill>
                  <a:schemeClr val="lt1"/>
                </a:solidFill>
                <a:latin typeface="Arial"/>
                <a:ea typeface="Arial"/>
                <a:cs typeface="Arial"/>
                <a:sym typeface="Arial"/>
              </a:rPr>
              <a:t>DEFENCE DRONE</a:t>
            </a:r>
            <a:endParaRPr b="1">
              <a:solidFill>
                <a:schemeClr val="lt1"/>
              </a:solidFill>
              <a:latin typeface="Arial"/>
              <a:ea typeface="Arial"/>
              <a:cs typeface="Arial"/>
              <a:sym typeface="Arial"/>
            </a:endParaRPr>
          </a:p>
        </p:txBody>
      </p:sp>
      <p:sp>
        <p:nvSpPr>
          <p:cNvPr id="136" name="Google Shape;136;p5"/>
          <p:cNvSpPr txBox="1"/>
          <p:nvPr>
            <p:ph idx="1" type="body"/>
          </p:nvPr>
        </p:nvSpPr>
        <p:spPr>
          <a:xfrm>
            <a:off x="681651" y="1906969"/>
            <a:ext cx="6494100" cy="4848394"/>
          </a:xfrm>
          <a:prstGeom prst="rect">
            <a:avLst/>
          </a:prstGeom>
          <a:solidFill>
            <a:srgbClr val="000000">
              <a:alpha val="60000"/>
            </a:srgbClr>
          </a:solidFill>
          <a:ln>
            <a:noFill/>
          </a:ln>
        </p:spPr>
        <p:txBody>
          <a:bodyPr anchorCtr="0" anchor="t" bIns="45700" lIns="91425" spcFirstLastPara="1" rIns="91425" wrap="square" tIns="45700">
            <a:noAutofit/>
          </a:bodyPr>
          <a:lstStyle/>
          <a:p>
            <a:pPr indent="-320675" lvl="0" marL="457200" rtl="0" algn="just">
              <a:lnSpc>
                <a:spcPct val="170000"/>
              </a:lnSpc>
              <a:spcBef>
                <a:spcPts val="0"/>
              </a:spcBef>
              <a:spcAft>
                <a:spcPts val="0"/>
              </a:spcAft>
              <a:buClr>
                <a:schemeClr val="lt1"/>
              </a:buClr>
              <a:buSzPts val="1450"/>
              <a:buFont typeface="Arial"/>
              <a:buChar char="•"/>
            </a:pPr>
            <a:r>
              <a:rPr b="1" lang="en-US" sz="1450">
                <a:solidFill>
                  <a:schemeClr val="lt1"/>
                </a:solidFill>
                <a:latin typeface="Arial"/>
                <a:ea typeface="Arial"/>
                <a:cs typeface="Arial"/>
                <a:sym typeface="Arial"/>
              </a:rPr>
              <a:t> Unmanned aerial vehicles (UAVs) or commonly known as “drones”, are remotely controlled devices used in many industries, like Defense , </a:t>
            </a:r>
            <a:r>
              <a:rPr b="1" lang="en-US" sz="1450" u="sng">
                <a:solidFill>
                  <a:schemeClr val="lt1"/>
                </a:solidFill>
                <a:latin typeface="Arial"/>
                <a:ea typeface="Arial"/>
                <a:cs typeface="Arial"/>
                <a:sym typeface="Arial"/>
                <a:hlinkClick r:id="rId4">
                  <a:extLst>
                    <a:ext uri="{A12FA001-AC4F-418D-AE19-62706E023703}">
                      <ahyp:hlinkClr val="tx"/>
                    </a:ext>
                  </a:extLst>
                </a:hlinkClick>
              </a:rPr>
              <a:t>Military Warfare</a:t>
            </a:r>
            <a:r>
              <a:rPr b="1" lang="en-US" sz="1450">
                <a:solidFill>
                  <a:schemeClr val="lt1"/>
                </a:solidFill>
                <a:latin typeface="Arial"/>
                <a:ea typeface="Arial"/>
                <a:cs typeface="Arial"/>
                <a:sym typeface="Arial"/>
              </a:rPr>
              <a:t> and in many other. They are popular in public and private sectors because of their utility and growing affordability.</a:t>
            </a:r>
            <a:endParaRPr sz="1450">
              <a:solidFill>
                <a:schemeClr val="lt1"/>
              </a:solidFill>
            </a:endParaRPr>
          </a:p>
          <a:p>
            <a:pPr indent="-320675" lvl="0" marL="457200" rtl="0" algn="just">
              <a:lnSpc>
                <a:spcPct val="170000"/>
              </a:lnSpc>
              <a:spcBef>
                <a:spcPts val="0"/>
              </a:spcBef>
              <a:spcAft>
                <a:spcPts val="0"/>
              </a:spcAft>
              <a:buClr>
                <a:schemeClr val="lt1"/>
              </a:buClr>
              <a:buSzPts val="1450"/>
              <a:buFont typeface="Arial"/>
              <a:buChar char="•"/>
            </a:pPr>
            <a:r>
              <a:rPr b="1" lang="en-US" sz="1450">
                <a:solidFill>
                  <a:schemeClr val="lt1"/>
                </a:solidFill>
                <a:latin typeface="Arial"/>
                <a:ea typeface="Arial"/>
                <a:cs typeface="Arial"/>
                <a:sym typeface="Arial"/>
              </a:rPr>
              <a:t> The aerospace and defense industry initially made drones for counterinsurgency and defense, which have proven helpful in these environments.</a:t>
            </a:r>
            <a:endParaRPr sz="1450">
              <a:solidFill>
                <a:schemeClr val="lt1"/>
              </a:solidFill>
            </a:endParaRPr>
          </a:p>
          <a:p>
            <a:pPr indent="-320675" lvl="0" marL="457200" rtl="0" algn="just">
              <a:lnSpc>
                <a:spcPct val="170000"/>
              </a:lnSpc>
              <a:spcBef>
                <a:spcPts val="0"/>
              </a:spcBef>
              <a:spcAft>
                <a:spcPts val="0"/>
              </a:spcAft>
              <a:buClr>
                <a:schemeClr val="lt1"/>
              </a:buClr>
              <a:buSzPts val="1450"/>
              <a:buFont typeface="Arial"/>
              <a:buChar char="•"/>
            </a:pPr>
            <a:r>
              <a:rPr b="1" lang="en-US" sz="1450">
                <a:solidFill>
                  <a:schemeClr val="lt1"/>
                </a:solidFill>
                <a:latin typeface="Arial"/>
                <a:ea typeface="Arial"/>
                <a:cs typeface="Arial"/>
                <a:sym typeface="Arial"/>
              </a:rPr>
              <a:t> Today, drones primarily serve the military industry around the world. They help for a wide range of purposes, from target decoys to research and development. Additionally, they can be equipped with software to increase accuracy and reduce casualties.</a:t>
            </a:r>
            <a:endParaRPr sz="1450">
              <a:solidFill>
                <a:schemeClr val="lt1"/>
              </a:solidFill>
            </a:endParaRPr>
          </a:p>
          <a:p>
            <a:pPr indent="-320675" lvl="0" marL="457200" rtl="0" algn="just">
              <a:lnSpc>
                <a:spcPct val="170000"/>
              </a:lnSpc>
              <a:spcBef>
                <a:spcPts val="0"/>
              </a:spcBef>
              <a:spcAft>
                <a:spcPts val="0"/>
              </a:spcAft>
              <a:buClr>
                <a:schemeClr val="lt1"/>
              </a:buClr>
              <a:buSzPts val="1450"/>
              <a:buFont typeface="Arial"/>
              <a:buChar char="•"/>
            </a:pPr>
            <a:r>
              <a:t/>
            </a:r>
            <a:endParaRPr b="1" sz="1450">
              <a:solidFill>
                <a:schemeClr val="lt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6"/>
          <p:cNvPicPr preferRelativeResize="0"/>
          <p:nvPr/>
        </p:nvPicPr>
        <p:blipFill rotWithShape="1">
          <a:blip r:embed="rId3">
            <a:alphaModFix/>
          </a:blip>
          <a:srcRect b="0" l="0" r="0" t="0"/>
          <a:stretch/>
        </p:blipFill>
        <p:spPr>
          <a:xfrm>
            <a:off x="-1" y="0"/>
            <a:ext cx="12192001" cy="6858000"/>
          </a:xfrm>
          <a:prstGeom prst="rect">
            <a:avLst/>
          </a:prstGeom>
          <a:noFill/>
          <a:ln>
            <a:noFill/>
          </a:ln>
        </p:spPr>
      </p:pic>
      <p:sp>
        <p:nvSpPr>
          <p:cNvPr id="142" name="Google Shape;142;p6"/>
          <p:cNvSpPr txBox="1"/>
          <p:nvPr>
            <p:ph type="title"/>
          </p:nvPr>
        </p:nvSpPr>
        <p:spPr>
          <a:xfrm>
            <a:off x="754742" y="659892"/>
            <a:ext cx="6865257" cy="916981"/>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chemeClr val="dk1"/>
              </a:buClr>
              <a:buSzPct val="111111"/>
              <a:buFont typeface="Arial"/>
              <a:buNone/>
            </a:pPr>
            <a:r>
              <a:rPr b="1" lang="en-US">
                <a:solidFill>
                  <a:schemeClr val="lt1"/>
                </a:solidFill>
                <a:latin typeface="Arial"/>
                <a:ea typeface="Arial"/>
                <a:cs typeface="Arial"/>
                <a:sym typeface="Arial"/>
              </a:rPr>
              <a:t>What are the Types of Military Drones?</a:t>
            </a:r>
            <a:endParaRPr b="1">
              <a:solidFill>
                <a:schemeClr val="lt1"/>
              </a:solidFill>
              <a:latin typeface="Arial"/>
              <a:ea typeface="Arial"/>
              <a:cs typeface="Arial"/>
              <a:sym typeface="Arial"/>
            </a:endParaRPr>
          </a:p>
        </p:txBody>
      </p:sp>
      <p:sp>
        <p:nvSpPr>
          <p:cNvPr id="143" name="Google Shape;143;p6"/>
          <p:cNvSpPr txBox="1"/>
          <p:nvPr>
            <p:ph idx="1" type="body"/>
          </p:nvPr>
        </p:nvSpPr>
        <p:spPr>
          <a:xfrm>
            <a:off x="754750" y="2150273"/>
            <a:ext cx="10958400" cy="3850500"/>
          </a:xfrm>
          <a:prstGeom prst="rect">
            <a:avLst/>
          </a:prstGeom>
          <a:solidFill>
            <a:srgbClr val="000000">
              <a:alpha val="54901"/>
            </a:srgbClr>
          </a:solidFill>
          <a:ln>
            <a:noFill/>
          </a:ln>
        </p:spPr>
        <p:txBody>
          <a:bodyPr anchorCtr="0" anchor="t" bIns="45700" lIns="91425" spcFirstLastPara="1" rIns="91425" wrap="square" tIns="45700">
            <a:noAutofit/>
          </a:bodyPr>
          <a:lstStyle/>
          <a:p>
            <a:pPr indent="-342900" lvl="0" marL="457200" rtl="0" algn="just">
              <a:lnSpc>
                <a:spcPct val="150000"/>
              </a:lnSpc>
              <a:spcBef>
                <a:spcPts val="0"/>
              </a:spcBef>
              <a:spcAft>
                <a:spcPts val="0"/>
              </a:spcAft>
              <a:buClr>
                <a:schemeClr val="lt1"/>
              </a:buClr>
              <a:buSzPts val="1800"/>
              <a:buFont typeface="Arial"/>
              <a:buChar char="•"/>
            </a:pPr>
            <a:r>
              <a:rPr b="1" lang="en-US">
                <a:solidFill>
                  <a:schemeClr val="lt1"/>
                </a:solidFill>
                <a:latin typeface="Arial"/>
                <a:ea typeface="Arial"/>
                <a:cs typeface="Arial"/>
                <a:sym typeface="Arial"/>
              </a:rPr>
              <a:t>Drones’ success in different operations makes them an invaluable asset. Aside from being a crucial part of militaries, they can deploy different types of drones for specific missions. There are a few different types of drones used in militaries around the world:</a:t>
            </a:r>
            <a:endParaRPr>
              <a:solidFill>
                <a:schemeClr val="lt1"/>
              </a:solidFill>
            </a:endParaRPr>
          </a:p>
          <a:p>
            <a:pPr indent="0" lvl="0" marL="457200" rtl="0" algn="just">
              <a:lnSpc>
                <a:spcPct val="150000"/>
              </a:lnSpc>
              <a:spcBef>
                <a:spcPts val="0"/>
              </a:spcBef>
              <a:spcAft>
                <a:spcPts val="0"/>
              </a:spcAft>
              <a:buNone/>
            </a:pPr>
            <a:r>
              <a:t/>
            </a:r>
            <a:endParaRPr>
              <a:solidFill>
                <a:schemeClr val="lt1"/>
              </a:solidFill>
            </a:endParaRPr>
          </a:p>
          <a:p>
            <a:pPr indent="-342900" lvl="0" marL="457200" rtl="0" algn="just">
              <a:lnSpc>
                <a:spcPct val="150000"/>
              </a:lnSpc>
              <a:spcBef>
                <a:spcPts val="1000"/>
              </a:spcBef>
              <a:spcAft>
                <a:spcPts val="0"/>
              </a:spcAft>
              <a:buClr>
                <a:schemeClr val="lt1"/>
              </a:buClr>
              <a:buSzPts val="1800"/>
              <a:buFont typeface="Arial"/>
              <a:buChar char="•"/>
            </a:pPr>
            <a:r>
              <a:rPr b="1" lang="en-US">
                <a:solidFill>
                  <a:schemeClr val="lt1"/>
                </a:solidFill>
                <a:latin typeface="Arial"/>
                <a:ea typeface="Arial"/>
                <a:cs typeface="Arial"/>
                <a:sym typeface="Arial"/>
              </a:rPr>
              <a:t>Fixed-wing– The fixed-wing drone is the fastest military UAV currently deployed worldwide</a:t>
            </a:r>
            <a:endParaRPr b="1">
              <a:solidFill>
                <a:schemeClr val="lt1"/>
              </a:solidFill>
              <a:latin typeface="Arial"/>
              <a:ea typeface="Arial"/>
              <a:cs typeface="Arial"/>
              <a:sym typeface="Arial"/>
            </a:endParaRPr>
          </a:p>
          <a:p>
            <a:pPr indent="0" lvl="0" marL="457200" rtl="0" algn="just">
              <a:lnSpc>
                <a:spcPct val="150000"/>
              </a:lnSpc>
              <a:spcBef>
                <a:spcPts val="1000"/>
              </a:spcBef>
              <a:spcAft>
                <a:spcPts val="0"/>
              </a:spcAft>
              <a:buNone/>
            </a:pPr>
            <a:r>
              <a:t/>
            </a:r>
            <a:endParaRPr b="1">
              <a:solidFill>
                <a:schemeClr val="lt1"/>
              </a:solidFill>
              <a:latin typeface="Arial"/>
              <a:ea typeface="Arial"/>
              <a:cs typeface="Arial"/>
              <a:sym typeface="Arial"/>
            </a:endParaRPr>
          </a:p>
          <a:p>
            <a:pPr indent="-342900" lvl="0" marL="457200" rtl="0" algn="just">
              <a:lnSpc>
                <a:spcPct val="150000"/>
              </a:lnSpc>
              <a:spcBef>
                <a:spcPts val="1000"/>
              </a:spcBef>
              <a:spcAft>
                <a:spcPts val="0"/>
              </a:spcAft>
              <a:buClr>
                <a:schemeClr val="lt1"/>
              </a:buClr>
              <a:buSzPts val="1800"/>
              <a:buFont typeface="Arial"/>
              <a:buChar char="•"/>
            </a:pPr>
            <a:r>
              <a:rPr b="1" lang="en-US">
                <a:solidFill>
                  <a:schemeClr val="lt1"/>
                </a:solidFill>
                <a:latin typeface="Arial"/>
                <a:ea typeface="Arial"/>
                <a:cs typeface="Arial"/>
                <a:sym typeface="Arial"/>
              </a:rPr>
              <a:t>These drones are designed to take off and land like aeroplanes, using wings instead of rotors for lift.</a:t>
            </a:r>
            <a:endParaRPr>
              <a:solidFill>
                <a:schemeClr val="lt1"/>
              </a:solidFill>
            </a:endParaRPr>
          </a:p>
          <a:p>
            <a:pPr indent="0" lvl="0" marL="0" rtl="0" algn="just">
              <a:lnSpc>
                <a:spcPct val="150000"/>
              </a:lnSpc>
              <a:spcBef>
                <a:spcPts val="1000"/>
              </a:spcBef>
              <a:spcAft>
                <a:spcPts val="0"/>
              </a:spcAft>
              <a:buNone/>
            </a:pPr>
            <a:r>
              <a:t/>
            </a:r>
            <a:endParaRPr>
              <a:solidFill>
                <a:schemeClr val="lt1"/>
              </a:solidFill>
            </a:endParaRPr>
          </a:p>
          <a:p>
            <a:pPr indent="-342900" lvl="0" marL="457200" rtl="0" algn="just">
              <a:lnSpc>
                <a:spcPct val="150000"/>
              </a:lnSpc>
              <a:spcBef>
                <a:spcPts val="1000"/>
              </a:spcBef>
              <a:spcAft>
                <a:spcPts val="0"/>
              </a:spcAft>
              <a:buSzPts val="1800"/>
              <a:buFont typeface="Arial"/>
              <a:buChar char="•"/>
            </a:pPr>
            <a:r>
              <a:t/>
            </a:r>
            <a:endParaRPr b="1">
              <a:latin typeface="Arial"/>
              <a:ea typeface="Arial"/>
              <a:cs typeface="Arial"/>
              <a:sym typeface="Arial"/>
            </a:endParaRPr>
          </a:p>
        </p:txBody>
      </p:sp>
      <p:pic>
        <p:nvPicPr>
          <p:cNvPr id="144" name="Google Shape;144;p6"/>
          <p:cNvPicPr preferRelativeResize="0"/>
          <p:nvPr/>
        </p:nvPicPr>
        <p:blipFill rotWithShape="1">
          <a:blip r:embed="rId4">
            <a:alphaModFix/>
          </a:blip>
          <a:srcRect b="0" l="0" r="0" t="0"/>
          <a:stretch/>
        </p:blipFill>
        <p:spPr>
          <a:xfrm>
            <a:off x="8013450" y="433400"/>
            <a:ext cx="3328726" cy="1514000"/>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0" name="Google Shape;150;p7"/>
          <p:cNvSpPr txBox="1"/>
          <p:nvPr>
            <p:ph type="title"/>
          </p:nvPr>
        </p:nvSpPr>
        <p:spPr>
          <a:xfrm>
            <a:off x="885372" y="586284"/>
            <a:ext cx="7148285" cy="953267"/>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a:solidFill>
                  <a:schemeClr val="lt1"/>
                </a:solidFill>
                <a:latin typeface="Arial"/>
                <a:ea typeface="Arial"/>
                <a:cs typeface="Arial"/>
                <a:sym typeface="Arial"/>
              </a:rPr>
              <a:t>What are the Types of Military Drones?</a:t>
            </a:r>
            <a:endParaRPr b="1">
              <a:solidFill>
                <a:schemeClr val="lt1"/>
              </a:solidFill>
              <a:latin typeface="Arial"/>
              <a:ea typeface="Arial"/>
              <a:cs typeface="Arial"/>
              <a:sym typeface="Arial"/>
            </a:endParaRPr>
          </a:p>
        </p:txBody>
      </p:sp>
      <p:sp>
        <p:nvSpPr>
          <p:cNvPr id="151" name="Google Shape;151;p7"/>
          <p:cNvSpPr txBox="1"/>
          <p:nvPr>
            <p:ph idx="1" type="body"/>
          </p:nvPr>
        </p:nvSpPr>
        <p:spPr>
          <a:xfrm>
            <a:off x="885375" y="2135400"/>
            <a:ext cx="7148400" cy="4292400"/>
          </a:xfrm>
          <a:prstGeom prst="rect">
            <a:avLst/>
          </a:prstGeom>
          <a:solidFill>
            <a:srgbClr val="000000">
              <a:alpha val="60000"/>
            </a:srgbClr>
          </a:solidFill>
          <a:ln>
            <a:noFill/>
          </a:ln>
        </p:spPr>
        <p:txBody>
          <a:bodyPr anchorCtr="0" anchor="t" bIns="45700" lIns="91425" spcFirstLastPara="1" rIns="91425" wrap="square" tIns="45700">
            <a:normAutofit lnSpcReduction="20000"/>
          </a:bodyPr>
          <a:lstStyle/>
          <a:p>
            <a:pPr indent="-342900" lvl="0" marL="457200" rtl="0" algn="just">
              <a:lnSpc>
                <a:spcPct val="150000"/>
              </a:lnSpc>
              <a:spcBef>
                <a:spcPts val="0"/>
              </a:spcBef>
              <a:spcAft>
                <a:spcPts val="0"/>
              </a:spcAft>
              <a:buClr>
                <a:schemeClr val="dk1"/>
              </a:buClr>
              <a:buSzPts val="1800"/>
              <a:buFont typeface="Arial"/>
              <a:buChar char="•"/>
            </a:pPr>
            <a:r>
              <a:t/>
            </a:r>
            <a:endParaRPr b="1">
              <a:solidFill>
                <a:schemeClr val="dk1"/>
              </a:solidFill>
              <a:latin typeface="Arial"/>
              <a:ea typeface="Arial"/>
              <a:cs typeface="Arial"/>
              <a:sym typeface="Arial"/>
            </a:endParaRPr>
          </a:p>
          <a:p>
            <a:pPr indent="-342900" lvl="0" marL="457200" rtl="0" algn="just">
              <a:lnSpc>
                <a:spcPct val="150000"/>
              </a:lnSpc>
              <a:spcBef>
                <a:spcPts val="0"/>
              </a:spcBef>
              <a:spcAft>
                <a:spcPts val="0"/>
              </a:spcAft>
              <a:buSzPts val="1800"/>
              <a:buFont typeface="Arial"/>
              <a:buChar char="•"/>
            </a:pPr>
            <a:r>
              <a:rPr b="1" lang="en-US">
                <a:solidFill>
                  <a:srgbClr val="FF0000"/>
                </a:solidFill>
                <a:latin typeface="Arial"/>
                <a:ea typeface="Arial"/>
                <a:cs typeface="Arial"/>
                <a:sym typeface="Arial"/>
              </a:rPr>
              <a:t>Single-rotor</a:t>
            </a:r>
            <a:r>
              <a:rPr b="1" lang="en-US">
                <a:solidFill>
                  <a:schemeClr val="lt1"/>
                </a:solidFill>
                <a:latin typeface="Arial"/>
                <a:ea typeface="Arial"/>
                <a:cs typeface="Arial"/>
                <a:sym typeface="Arial"/>
              </a:rPr>
              <a:t>– Single-rotor drones look similar to helicopters and are more durable than other drones. While they can be more efficient than different types of drones, they require more maintenance</a:t>
            </a:r>
            <a:r>
              <a:rPr b="1" lang="en-US">
                <a:solidFill>
                  <a:schemeClr val="dk1"/>
                </a:solidFill>
                <a:latin typeface="Arial"/>
                <a:ea typeface="Arial"/>
                <a:cs typeface="Arial"/>
                <a:sym typeface="Arial"/>
              </a:rPr>
              <a:t>.</a:t>
            </a:r>
            <a:endParaRPr>
              <a:solidFill>
                <a:schemeClr val="dk1"/>
              </a:solidFill>
            </a:endParaRPr>
          </a:p>
          <a:p>
            <a:pPr indent="0" lvl="0" marL="457200" rtl="0" algn="just">
              <a:lnSpc>
                <a:spcPct val="150000"/>
              </a:lnSpc>
              <a:spcBef>
                <a:spcPts val="1000"/>
              </a:spcBef>
              <a:spcAft>
                <a:spcPts val="0"/>
              </a:spcAft>
              <a:buNone/>
            </a:pPr>
            <a:r>
              <a:t/>
            </a:r>
            <a:endParaRPr b="1">
              <a:latin typeface="Arial"/>
              <a:ea typeface="Arial"/>
              <a:cs typeface="Arial"/>
              <a:sym typeface="Arial"/>
            </a:endParaRPr>
          </a:p>
          <a:p>
            <a:pPr indent="-342900" lvl="0" marL="457200" rtl="0" algn="just">
              <a:lnSpc>
                <a:spcPct val="150000"/>
              </a:lnSpc>
              <a:spcBef>
                <a:spcPts val="1000"/>
              </a:spcBef>
              <a:spcAft>
                <a:spcPts val="0"/>
              </a:spcAft>
              <a:buSzPts val="1800"/>
              <a:buFont typeface="Arial"/>
              <a:buChar char="•"/>
            </a:pPr>
            <a:r>
              <a:rPr b="1" lang="en-US">
                <a:solidFill>
                  <a:srgbClr val="FF0000"/>
                </a:solidFill>
                <a:latin typeface="Arial"/>
                <a:ea typeface="Arial"/>
                <a:cs typeface="Arial"/>
                <a:sym typeface="Arial"/>
              </a:rPr>
              <a:t>Multirotor– </a:t>
            </a:r>
            <a:r>
              <a:rPr b="1" lang="en-US">
                <a:solidFill>
                  <a:schemeClr val="lt1"/>
                </a:solidFill>
                <a:latin typeface="Arial"/>
                <a:ea typeface="Arial"/>
                <a:cs typeface="Arial"/>
                <a:sym typeface="Arial"/>
              </a:rPr>
              <a:t>Multirotor drones are the most straightforward option that provides the best control over positioning and framing. Because of this, they are the best choice for surveillance and reconnaissance.</a:t>
            </a:r>
            <a:endParaRPr>
              <a:solidFill>
                <a:schemeClr val="lt1"/>
              </a:solidFill>
            </a:endParaRPr>
          </a:p>
          <a:p>
            <a:pPr indent="0" lvl="0" marL="457200" rtl="0" algn="just">
              <a:lnSpc>
                <a:spcPct val="100000"/>
              </a:lnSpc>
              <a:spcBef>
                <a:spcPts val="1000"/>
              </a:spcBef>
              <a:spcAft>
                <a:spcPts val="0"/>
              </a:spcAft>
              <a:buNone/>
            </a:pPr>
            <a:r>
              <a:t/>
            </a:r>
            <a:endParaRPr/>
          </a:p>
        </p:txBody>
      </p:sp>
      <p:pic>
        <p:nvPicPr>
          <p:cNvPr id="152" name="Google Shape;152;p7"/>
          <p:cNvPicPr preferRelativeResize="0"/>
          <p:nvPr/>
        </p:nvPicPr>
        <p:blipFill rotWithShape="1">
          <a:blip r:embed="rId4">
            <a:alphaModFix/>
          </a:blip>
          <a:srcRect b="0" l="0" r="0" t="0"/>
          <a:stretch/>
        </p:blipFill>
        <p:spPr>
          <a:xfrm>
            <a:off x="8033775" y="2181275"/>
            <a:ext cx="4158225" cy="429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8"/>
          <p:cNvPicPr preferRelativeResize="0"/>
          <p:nvPr/>
        </p:nvPicPr>
        <p:blipFill rotWithShape="1">
          <a:blip r:embed="rId3">
            <a:alphaModFix/>
          </a:blip>
          <a:srcRect b="0" l="0" r="0" t="0"/>
          <a:stretch/>
        </p:blipFill>
        <p:spPr>
          <a:xfrm>
            <a:off x="0" y="0"/>
            <a:ext cx="12207833" cy="6764695"/>
          </a:xfrm>
          <a:prstGeom prst="rect">
            <a:avLst/>
          </a:prstGeom>
          <a:solidFill>
            <a:schemeClr val="dk1"/>
          </a:solidFill>
          <a:ln>
            <a:noFill/>
          </a:ln>
        </p:spPr>
      </p:pic>
      <p:sp>
        <p:nvSpPr>
          <p:cNvPr id="158" name="Google Shape;158;p8"/>
          <p:cNvSpPr txBox="1"/>
          <p:nvPr>
            <p:ph type="title"/>
          </p:nvPr>
        </p:nvSpPr>
        <p:spPr>
          <a:xfrm>
            <a:off x="1117600" y="568659"/>
            <a:ext cx="7843853" cy="914908"/>
          </a:xfrm>
          <a:prstGeom prst="rect">
            <a:avLst/>
          </a:prstGeom>
          <a:solidFill>
            <a:srgbClr val="000000">
              <a:alpha val="49019"/>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chemeClr val="dk1"/>
              </a:buClr>
              <a:buSzPts val="2800"/>
              <a:buFont typeface="Arial"/>
              <a:buNone/>
            </a:pPr>
            <a:br>
              <a:rPr b="1" lang="en-US" cap="none">
                <a:solidFill>
                  <a:schemeClr val="lt1"/>
                </a:solidFill>
                <a:latin typeface="Arial"/>
                <a:ea typeface="Arial"/>
                <a:cs typeface="Arial"/>
                <a:sym typeface="Arial"/>
              </a:rPr>
            </a:br>
            <a:br>
              <a:rPr b="1" lang="en-US" cap="none">
                <a:solidFill>
                  <a:schemeClr val="lt1"/>
                </a:solidFill>
                <a:latin typeface="Arial"/>
                <a:ea typeface="Arial"/>
                <a:cs typeface="Arial"/>
                <a:sym typeface="Arial"/>
              </a:rPr>
            </a:br>
            <a:r>
              <a:rPr b="1" lang="en-US" cap="none">
                <a:solidFill>
                  <a:schemeClr val="lt1"/>
                </a:solidFill>
                <a:latin typeface="Arial"/>
                <a:ea typeface="Arial"/>
                <a:cs typeface="Arial"/>
                <a:sym typeface="Arial"/>
              </a:rPr>
              <a:t>How are Drones Changing Military Warfare?</a:t>
            </a:r>
            <a:br>
              <a:rPr b="1" lang="en-US" cap="none">
                <a:solidFill>
                  <a:schemeClr val="lt1"/>
                </a:solidFill>
                <a:latin typeface="Arial"/>
                <a:ea typeface="Arial"/>
                <a:cs typeface="Arial"/>
                <a:sym typeface="Arial"/>
              </a:rPr>
            </a:br>
            <a:r>
              <a:rPr b="1" lang="en-US" cap="none">
                <a:solidFill>
                  <a:schemeClr val="lt1"/>
                </a:solidFill>
                <a:latin typeface="Arial"/>
                <a:ea typeface="Arial"/>
                <a:cs typeface="Arial"/>
                <a:sym typeface="Arial"/>
              </a:rPr>
              <a:t> </a:t>
            </a:r>
            <a:br>
              <a:rPr b="1" lang="en-US" cap="none">
                <a:solidFill>
                  <a:schemeClr val="lt1"/>
                </a:solidFill>
                <a:latin typeface="Arial"/>
                <a:ea typeface="Arial"/>
                <a:cs typeface="Arial"/>
                <a:sym typeface="Arial"/>
              </a:rPr>
            </a:br>
            <a:endParaRPr b="1" cap="none">
              <a:solidFill>
                <a:schemeClr val="lt1"/>
              </a:solidFill>
              <a:latin typeface="Arial"/>
              <a:ea typeface="Arial"/>
              <a:cs typeface="Arial"/>
              <a:sym typeface="Arial"/>
            </a:endParaRPr>
          </a:p>
        </p:txBody>
      </p:sp>
      <p:sp>
        <p:nvSpPr>
          <p:cNvPr id="159" name="Google Shape;159;p8"/>
          <p:cNvSpPr txBox="1"/>
          <p:nvPr>
            <p:ph idx="1" type="body"/>
          </p:nvPr>
        </p:nvSpPr>
        <p:spPr>
          <a:xfrm>
            <a:off x="1117600" y="2045825"/>
            <a:ext cx="5869800" cy="3623100"/>
          </a:xfrm>
          <a:prstGeom prst="rect">
            <a:avLst/>
          </a:prstGeom>
          <a:solidFill>
            <a:schemeClr val="dk1">
              <a:alpha val="40000"/>
            </a:schemeClr>
          </a:solid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t/>
            </a:r>
            <a:endParaRPr b="1" sz="2000">
              <a:latin typeface="Arial"/>
              <a:ea typeface="Arial"/>
              <a:cs typeface="Arial"/>
              <a:sym typeface="Arial"/>
            </a:endParaRPr>
          </a:p>
          <a:p>
            <a:pPr indent="-355600" lvl="0" marL="457200" rtl="0" algn="just">
              <a:lnSpc>
                <a:spcPct val="100000"/>
              </a:lnSpc>
              <a:spcBef>
                <a:spcPts val="1000"/>
              </a:spcBef>
              <a:spcAft>
                <a:spcPts val="0"/>
              </a:spcAft>
              <a:buClr>
                <a:schemeClr val="lt1"/>
              </a:buClr>
              <a:buSzPts val="2000"/>
              <a:buFont typeface="Arial"/>
              <a:buChar char="•"/>
            </a:pPr>
            <a:r>
              <a:rPr b="1" lang="en-US" sz="2000">
                <a:solidFill>
                  <a:schemeClr val="lt1"/>
                </a:solidFill>
                <a:latin typeface="Arial"/>
                <a:ea typeface="Arial"/>
                <a:cs typeface="Arial"/>
                <a:sym typeface="Arial"/>
              </a:rPr>
              <a:t>Drones have improved military capabilities around the world in many ways.</a:t>
            </a:r>
            <a:endParaRPr b="1" sz="2000">
              <a:solidFill>
                <a:schemeClr val="lt1"/>
              </a:solidFill>
              <a:latin typeface="Arial"/>
              <a:ea typeface="Arial"/>
              <a:cs typeface="Arial"/>
              <a:sym typeface="Arial"/>
            </a:endParaRPr>
          </a:p>
          <a:p>
            <a:pPr indent="0" lvl="0" marL="457200" rtl="0" algn="just">
              <a:lnSpc>
                <a:spcPct val="100000"/>
              </a:lnSpc>
              <a:spcBef>
                <a:spcPts val="1000"/>
              </a:spcBef>
              <a:spcAft>
                <a:spcPts val="0"/>
              </a:spcAft>
              <a:buNone/>
            </a:pPr>
            <a:r>
              <a:t/>
            </a:r>
            <a:endParaRPr b="1" sz="2000">
              <a:solidFill>
                <a:schemeClr val="lt1"/>
              </a:solidFill>
              <a:latin typeface="Arial"/>
              <a:ea typeface="Arial"/>
              <a:cs typeface="Arial"/>
              <a:sym typeface="Arial"/>
            </a:endParaRPr>
          </a:p>
          <a:p>
            <a:pPr indent="-355600" lvl="0" marL="457200" rtl="0" algn="just">
              <a:lnSpc>
                <a:spcPct val="100000"/>
              </a:lnSpc>
              <a:spcBef>
                <a:spcPts val="1000"/>
              </a:spcBef>
              <a:spcAft>
                <a:spcPts val="0"/>
              </a:spcAft>
              <a:buClr>
                <a:schemeClr val="lt1"/>
              </a:buClr>
              <a:buSzPts val="2000"/>
              <a:buFont typeface="Arial"/>
              <a:buChar char="•"/>
            </a:pPr>
            <a:r>
              <a:rPr b="1" lang="en-US" sz="2000">
                <a:solidFill>
                  <a:schemeClr val="lt1"/>
                </a:solidFill>
                <a:latin typeface="Arial"/>
                <a:ea typeface="Arial"/>
                <a:cs typeface="Arial"/>
                <a:sym typeface="Arial"/>
              </a:rPr>
              <a:t>It will also continue to change military warfare through the following:</a:t>
            </a:r>
            <a:endParaRPr>
              <a:solidFill>
                <a:schemeClr val="lt1"/>
              </a:solidFill>
            </a:endParaRPr>
          </a:p>
          <a:p>
            <a:pPr indent="0" lvl="0" marL="0" rtl="0" algn="just">
              <a:lnSpc>
                <a:spcPct val="100000"/>
              </a:lnSpc>
              <a:spcBef>
                <a:spcPts val="1000"/>
              </a:spcBef>
              <a:spcAft>
                <a:spcPts val="0"/>
              </a:spcAft>
              <a:buNone/>
            </a:pPr>
            <a:r>
              <a:t/>
            </a:r>
            <a:endParaRPr b="1" sz="2000">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9"/>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65" name="Google Shape;165;p9"/>
          <p:cNvSpPr/>
          <p:nvPr/>
        </p:nvSpPr>
        <p:spPr>
          <a:xfrm>
            <a:off x="961050" y="525825"/>
            <a:ext cx="9576000" cy="3324000"/>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FF0000"/>
                </a:solidFill>
                <a:latin typeface="Arial"/>
                <a:ea typeface="Arial"/>
                <a:cs typeface="Arial"/>
                <a:sym typeface="Arial"/>
              </a:rPr>
              <a:t>1</a:t>
            </a:r>
            <a:r>
              <a:rPr b="1" i="0" lang="en-US" sz="2000" u="sng" cap="none" strike="noStrike">
                <a:solidFill>
                  <a:srgbClr val="FF0000"/>
                </a:solidFill>
                <a:latin typeface="Arial"/>
                <a:ea typeface="Arial"/>
                <a:cs typeface="Arial"/>
                <a:sym typeface="Arial"/>
              </a:rPr>
              <a:t>. Better Reconnaissance, Surveillance, and Target Acquisition (RSTA)</a:t>
            </a:r>
            <a:endParaRPr b="0" i="0" sz="1400" u="sng" cap="none" strike="noStrike">
              <a:solidFill>
                <a:srgbClr val="FF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Drones provide real-time information on targets’ positions, terrain, and enemy movements to commanders on the ground. Compared to high-altitude aircraft, drones can take closer footage without compromising the quality of both photos and video.</a:t>
            </a:r>
            <a:endParaRPr b="1" i="0" sz="2000" u="none" cap="none" strike="noStrike">
              <a:solidFill>
                <a:schemeClr val="lt1"/>
              </a:solidFill>
              <a:latin typeface="Arial"/>
              <a:ea typeface="Arial"/>
              <a:cs typeface="Arial"/>
              <a:sym typeface="Arial"/>
            </a:endParaRPr>
          </a:p>
        </p:txBody>
      </p:sp>
      <p:sp>
        <p:nvSpPr>
          <p:cNvPr id="166" name="Google Shape;166;p9"/>
          <p:cNvSpPr/>
          <p:nvPr/>
        </p:nvSpPr>
        <p:spPr>
          <a:xfrm>
            <a:off x="961050" y="4017875"/>
            <a:ext cx="9576000" cy="2400600"/>
          </a:xfrm>
          <a:prstGeom prst="rect">
            <a:avLst/>
          </a:prstGeom>
          <a:solidFill>
            <a:srgbClr val="000000">
              <a:alpha val="40000"/>
            </a:srgbClr>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FF0000"/>
                </a:solidFill>
                <a:latin typeface="Arial"/>
                <a:ea typeface="Arial"/>
                <a:cs typeface="Arial"/>
                <a:sym typeface="Arial"/>
              </a:rPr>
              <a:t>2</a:t>
            </a:r>
            <a:r>
              <a:rPr b="1" i="0" lang="en-US" sz="2000" u="sng" cap="none" strike="noStrike">
                <a:solidFill>
                  <a:srgbClr val="FF0000"/>
                </a:solidFill>
                <a:latin typeface="Arial"/>
                <a:ea typeface="Arial"/>
                <a:cs typeface="Arial"/>
                <a:sym typeface="Arial"/>
              </a:rPr>
              <a:t>. Reduced Cost</a:t>
            </a:r>
            <a:endParaRPr b="0" i="0" sz="1400" u="sng" cap="none" strike="noStrike">
              <a:solidFill>
                <a:srgbClr val="FF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Drones are cheaper than conventional aircraft in terms of both price and maintenance. Because drones are unmanned, they also reduce the risk of pilots being injured mid-flight.</a:t>
            </a:r>
            <a:endParaRPr b="1" i="0" sz="20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2023-04-17T09:08:47Z</dcterms:created>
  <dc:creator>USER</dc:creator>
</cp:coreProperties>
</file>